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6858000" cx="9144000"/>
  <p:notesSz cx="6858000" cy="9144000"/>
  <p:embeddedFontLst>
    <p:embeddedFont>
      <p:font typeface="Proxima Nova"/>
      <p:regular r:id="rId75"/>
      <p:bold r:id="rId76"/>
      <p:italic r:id="rId77"/>
      <p:boldItalic r:id="rId78"/>
    </p:embeddedFont>
    <p:embeddedFont>
      <p:font typeface="Nunito"/>
      <p:regular r:id="rId79"/>
      <p:bold r:id="rId80"/>
      <p:italic r:id="rId81"/>
      <p:boldItalic r:id="rId82"/>
    </p:embeddedFont>
    <p:embeddedFont>
      <p:font typeface="Proxima Nova Semibold"/>
      <p:regular r:id="rId83"/>
      <p:bold r:id="rId84"/>
      <p:boldItalic r:id="rId85"/>
    </p:embeddedFont>
    <p:embeddedFont>
      <p:font typeface="Arial Black"/>
      <p:regular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6A9209C-7811-40F1-9E07-F2CD36C637C3}">
  <a:tblStyle styleId="{86A9209C-7811-40F1-9E07-F2CD36C637C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ProximaNovaSemibold-bold.fntdata"/><Relationship Id="rId83" Type="http://schemas.openxmlformats.org/officeDocument/2006/relationships/font" Target="fonts/ProximaNovaSemibold-regular.fntdata"/><Relationship Id="rId42" Type="http://schemas.openxmlformats.org/officeDocument/2006/relationships/slide" Target="slides/slide37.xml"/><Relationship Id="rId86" Type="http://schemas.openxmlformats.org/officeDocument/2006/relationships/font" Target="fonts/ArialBlack-regular.fntdata"/><Relationship Id="rId41" Type="http://schemas.openxmlformats.org/officeDocument/2006/relationships/slide" Target="slides/slide36.xml"/><Relationship Id="rId85" Type="http://schemas.openxmlformats.org/officeDocument/2006/relationships/font" Target="fonts/ProximaNovaSemibold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Nunito-bold.fntdata"/><Relationship Id="rId82" Type="http://schemas.openxmlformats.org/officeDocument/2006/relationships/font" Target="fonts/Nunito-boldItalic.fntdata"/><Relationship Id="rId81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ProximaNova-italic.fntdata"/><Relationship Id="rId32" Type="http://schemas.openxmlformats.org/officeDocument/2006/relationships/slide" Target="slides/slide27.xml"/><Relationship Id="rId76" Type="http://schemas.openxmlformats.org/officeDocument/2006/relationships/font" Target="fonts/ProximaNova-bold.fntdata"/><Relationship Id="rId35" Type="http://schemas.openxmlformats.org/officeDocument/2006/relationships/slide" Target="slides/slide30.xml"/><Relationship Id="rId79" Type="http://schemas.openxmlformats.org/officeDocument/2006/relationships/font" Target="fonts/Nunito-regular.fntdata"/><Relationship Id="rId34" Type="http://schemas.openxmlformats.org/officeDocument/2006/relationships/slide" Target="slides/slide29.xml"/><Relationship Id="rId78" Type="http://schemas.openxmlformats.org/officeDocument/2006/relationships/font" Target="fonts/ProximaNova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33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33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33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33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33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1126e8c0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1126e8c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5ed0c4f0_489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5ed0c4f0_48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1126e8c0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1126e8c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1126e8c0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1126e8c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1126e8c0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1126e8c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1126e8c0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1126e8c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1126e8c0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1126e8c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1126e8c0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1126e8c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5ed0c4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5ed0c4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1ad74998_0_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1ad7499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1126e8c0_0_2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1126e8c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1126e8c0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1126e8c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1126e8c0_0_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1126e8c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1126e8c0_0_2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1126e8c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5e004df1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5e004d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1126e8c0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1126e8c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2cfd392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72cfd39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1126e8c0_0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1126e8c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1126e8c0_0_2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1126e8c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1126e8c0_0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1126e8c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5e004df1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5e004d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1126e8c0_0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1126e8c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1126e8c0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1126e8c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20ef532b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20ef532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1126e8c0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1126e8c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1126e8c0_0_3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1126e8c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1126e8c0_0_3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1126e8c0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1126e8c0_0_3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1126e8c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1126e8c0_0_3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1126e8c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34f2b60d6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34f2b60d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1126e8c0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1126e8c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1126e8c0_0_3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1126e8c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1126e8c0_0_3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1126e8c0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1126e8c0_0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1126e8c0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126e8c0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126e8c0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1126e8c0_0_4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1126e8c0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1126e8c0_0_4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1126e8c0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1126e8c0_0_4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1126e8c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s-AR"/>
              <a:t>Explicar las siguientes 3 slides sobre esta tabla resumen.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1126e8c0_0_4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1126e8c0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0b749c313_1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0b749c313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1126e8c0_0_4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1126e8c0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1126e8c0_0_4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1126e8c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1126e8c0_0_4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21126e8c0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1126e8c0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1126e8c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d24903a2f_1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d24903a2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1126e8c0_0_4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21126e8c0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55e004df1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55e004d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1126e8c0_0_4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1126e8c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1ad7499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1ad749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1ad74998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1ad749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1ad74998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1ad7499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34f2b60d6_2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34f2b60d6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13998ff9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13998ff9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13998ff9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13998f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1126e8c0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1126e8c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13998ff91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13998ff9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13998ff91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13998ff9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13999038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1399903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13998ff91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13998f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1ad74998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21ad7499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1ad74998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21ad7499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1ad74998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1ad7499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0b749c313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0b749c3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2a7830c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2a7830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13515f7a3_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13515f7a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1126e8c0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1126e8c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1126e8c0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1126e8c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3998ff9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3998f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4005064"/>
            <a:ext cx="110700" cy="28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0" y="45719"/>
            <a:ext cx="107400" cy="68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 txBox="1"/>
          <p:nvPr>
            <p:ph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1">
  <p:cSld name="MAIN_POINT">
    <p:bg>
      <p:bgPr>
        <a:solidFill>
          <a:schemeClr val="accen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101275" y="116640"/>
            <a:ext cx="8948400" cy="6625200"/>
          </a:xfrm>
          <a:prstGeom prst="rect">
            <a:avLst/>
          </a:prstGeom>
          <a:solidFill>
            <a:srgbClr val="E1E1E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483600" y="215250"/>
            <a:ext cx="81768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 u="none" cap="none" strike="noStrike">
                <a:solidFill>
                  <a:schemeClr val="accent1"/>
                </a:solidFill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666875"/>
            <a:ext cx="110700" cy="61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0" y="646977"/>
            <a:ext cx="86922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666875"/>
            <a:ext cx="110700" cy="61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0" y="646977"/>
            <a:ext cx="86922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0" y="4005064"/>
            <a:ext cx="110700" cy="28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5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66875"/>
            <a:ext cx="110700" cy="61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0" y="646977"/>
            <a:ext cx="86922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311700" y="721440"/>
            <a:ext cx="42435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756200" y="692760"/>
            <a:ext cx="41034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107504" y="1103249"/>
            <a:ext cx="3235500" cy="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0" y="1103249"/>
            <a:ext cx="110700" cy="575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110625" y="-1"/>
            <a:ext cx="42453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187975" y="1143210"/>
            <a:ext cx="41679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0" y="1"/>
            <a:ext cx="145500" cy="685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145648" y="0"/>
            <a:ext cx="8998500" cy="11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9"/>
          <p:cNvSpPr txBox="1"/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265500" y="3692000"/>
            <a:ext cx="40452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lt2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0" y="1"/>
            <a:ext cx="131700" cy="685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131834" y="3645024"/>
            <a:ext cx="44403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11700" y="5649100"/>
            <a:ext cx="5998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36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755849"/>
            <a:ext cx="8520600" cy="5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i="0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69575" y="707400"/>
            <a:ext cx="42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mozilla.org/en-US/docs/Glossary/Doctype" TargetMode="External"/><Relationship Id="rId4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docs/Web/HTML/Element/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hyperlink" Target="https://developer.mozilla.org/en-US/docs/Web/HTML/Element/body" TargetMode="External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mozilla.org/en-US/docs/Web/HTML/Element/p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s.wikipedia.org/wiki/Lorem_ipsu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lipsum.com/" TargetMode="External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eveloper.mozilla.org/en-US/docs/Web/HTML/Element/Heading_Element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eveloper.mozilla.org/en-US/docs/Web/HTML/Element/hea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Relationship Id="rId4" Type="http://schemas.openxmlformats.org/officeDocument/2006/relationships/hyperlink" Target="https://developer.mozilla.org/en-US/docs/Web/HTML/Element/met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mozilla.org/en-US/docs/Web/HTML/Element/im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mozilla.org/en-US/docs/Web/Guide/HTML/Introduction#Comments_and_doctype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3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Relationship Id="rId4" Type="http://schemas.openxmlformats.org/officeDocument/2006/relationships/image" Target="../media/image3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veloper.mozilla.org/en-US/docs/Web/Guide/CSS/Getting_Started/Selector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eveloper.mozilla.org/en/docs/Web/CSS/background-color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developer.mozilla.org/en-US/docs/Web/Guide/CSS/Getting_Started/Color" TargetMode="External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www.color-hex.com" TargetMode="External"/><Relationship Id="rId4" Type="http://schemas.openxmlformats.org/officeDocument/2006/relationships/hyperlink" Target="http://www.colorschemer.com/online.html" TargetMode="External"/><Relationship Id="rId5" Type="http://schemas.openxmlformats.org/officeDocument/2006/relationships/hyperlink" Target="http://paletton.com/" TargetMode="External"/><Relationship Id="rId6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eveloper.mozilla.org/en/docs/Web/CSS/background-image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Relationship Id="rId4" Type="http://schemas.openxmlformats.org/officeDocument/2006/relationships/hyperlink" Target="https://developer.mozilla.org/en-US/docs/Web/CSS/background-repeat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eveloper.mozilla.org/en-US/docs/Web/CSS/text-align" TargetMode="External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hyperlink" Target="https://developer.mozilla.org/en-US/docs/Web/CSS/text-decoration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w3schools.com/css/css_text.asp" TargetMode="External"/><Relationship Id="rId4" Type="http://schemas.openxmlformats.org/officeDocument/2006/relationships/hyperlink" Target="http://www.w3schools.com/css/css_text.asp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Relationship Id="rId4" Type="http://schemas.openxmlformats.org/officeDocument/2006/relationships/hyperlink" Target="https://developer.mozilla.org/en/docs/Web/HTML/Element/ul" TargetMode="External"/><Relationship Id="rId5" Type="http://schemas.openxmlformats.org/officeDocument/2006/relationships/hyperlink" Target="https://developer.mozilla.org/en-US/docs/Web/HTML/Element/ol" TargetMode="External"/><Relationship Id="rId6" Type="http://schemas.openxmlformats.org/officeDocument/2006/relationships/hyperlink" Target="http://codepen.io/webUnicen/pen/YZaEPJ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www.w3schools.com/css/css_list.asp" TargetMode="External"/><Relationship Id="rId4" Type="http://schemas.openxmlformats.org/officeDocument/2006/relationships/hyperlink" Target="http://codepen.io/webUnicen/pen/yMKPag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www.w3schools.com/tags/ref_ascii.asp" TargetMode="External"/><Relationship Id="rId4" Type="http://schemas.openxmlformats.org/officeDocument/2006/relationships/hyperlink" Target="http://www.w3schools.com/tags/ref_ascii.asp" TargetMode="External"/><Relationship Id="rId5" Type="http://schemas.openxmlformats.org/officeDocument/2006/relationships/hyperlink" Target="http://www.w3schools.com/tags/ref_ascii.asp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developer.mozilla.org/en-US/docs/Web/CSS/font-family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developer.mozilla.org/en-US/docs/Web/CSS/font-style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0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www.w3.org/TR/html5/" TargetMode="External"/><Relationship Id="rId4" Type="http://schemas.openxmlformats.org/officeDocument/2006/relationships/hyperlink" Target="https://developer.mozilla.org/en-US/docs/Web/HTML" TargetMode="External"/><Relationship Id="rId5" Type="http://schemas.openxmlformats.org/officeDocument/2006/relationships/hyperlink" Target="http://www.w3schools.com/html/" TargetMode="External"/><Relationship Id="rId6" Type="http://schemas.openxmlformats.org/officeDocument/2006/relationships/hyperlink" Target="https://www.w3.org/Style/CSS/" TargetMode="External"/><Relationship Id="rId7" Type="http://schemas.openxmlformats.org/officeDocument/2006/relationships/hyperlink" Target="https://developer.mozilla.org/en-US/docs/Web/CSS" TargetMode="External"/><Relationship Id="rId8" Type="http://schemas.openxmlformats.org/officeDocument/2006/relationships/hyperlink" Target="http://www.w3schools.com/css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csszengarden.com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alvista.com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Intro HTML y CSS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>
            <a:off x="1222900" y="2156238"/>
            <a:ext cx="6445800" cy="825600"/>
          </a:xfrm>
          <a:prstGeom prst="flowChartAlternateProcess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0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s-AR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Esto es un párrafo</a:t>
            </a:r>
            <a:r>
              <a:rPr b="1" lang="es-AR" sz="30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30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Resumen</a:t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 rot="2961707">
            <a:off x="2640801" y="5179431"/>
            <a:ext cx="504852" cy="3599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 rot="7736814">
            <a:off x="4643815" y="5179367"/>
            <a:ext cx="504932" cy="3601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 rot="-5400000">
            <a:off x="6426875" y="1854350"/>
            <a:ext cx="5433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 rot="-5400000">
            <a:off x="3539125" y="1854350"/>
            <a:ext cx="5433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 rot="-5400000">
            <a:off x="1453475" y="1854350"/>
            <a:ext cx="5433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985725" y="5611026"/>
            <a:ext cx="2100000" cy="646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980000" dist="28575">
              <a:srgbClr val="000000">
                <a:alpha val="42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AR" sz="3000">
                <a:solidFill>
                  <a:srgbClr val="D6862D"/>
                </a:solidFill>
                <a:latin typeface="Nunito"/>
                <a:ea typeface="Nunito"/>
                <a:cs typeface="Nunito"/>
                <a:sym typeface="Nunito"/>
              </a:rPr>
              <a:t>Atributos</a:t>
            </a:r>
            <a:endParaRPr b="1" sz="3000">
              <a:solidFill>
                <a:srgbClr val="D6862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5804675" y="1129462"/>
            <a:ext cx="2549700" cy="646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980000" dist="28575">
              <a:srgbClr val="000000">
                <a:alpha val="42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AR" sz="3000">
                <a:solidFill>
                  <a:srgbClr val="D6862D"/>
                </a:solidFill>
                <a:latin typeface="Nunito"/>
                <a:ea typeface="Nunito"/>
                <a:cs typeface="Nunito"/>
                <a:sym typeface="Nunito"/>
              </a:rPr>
              <a:t>Cierre de Tag</a:t>
            </a:r>
            <a:endParaRPr b="1" sz="3000">
              <a:solidFill>
                <a:srgbClr val="D6862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3028775" y="1129450"/>
            <a:ext cx="2013900" cy="646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980000" dist="28575">
              <a:srgbClr val="000000">
                <a:alpha val="42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AR" sz="3000">
                <a:solidFill>
                  <a:srgbClr val="D6862D"/>
                </a:solidFill>
                <a:latin typeface="Nunito"/>
                <a:ea typeface="Nunito"/>
                <a:cs typeface="Nunito"/>
                <a:sym typeface="Nunito"/>
              </a:rPr>
              <a:t>Contenido</a:t>
            </a:r>
            <a:endParaRPr b="1" sz="3000">
              <a:solidFill>
                <a:srgbClr val="D6862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1212425" y="1129450"/>
            <a:ext cx="933600" cy="646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980000" dist="28575">
              <a:srgbClr val="000000">
                <a:alpha val="42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AR" sz="3000">
                <a:solidFill>
                  <a:srgbClr val="D6862D"/>
                </a:solidFill>
                <a:latin typeface="Nunito"/>
                <a:ea typeface="Nunito"/>
                <a:cs typeface="Nunito"/>
                <a:sym typeface="Nunito"/>
              </a:rPr>
              <a:t>Tag</a:t>
            </a:r>
            <a:endParaRPr b="1" sz="3000">
              <a:solidFill>
                <a:srgbClr val="D6862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" name="Google Shape;165;p23"/>
          <p:cNvSpPr/>
          <p:nvPr/>
        </p:nvSpPr>
        <p:spPr>
          <a:xfrm rot="5398102">
            <a:off x="3691177" y="3158225"/>
            <a:ext cx="543300" cy="36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2955900" y="3579838"/>
            <a:ext cx="2013900" cy="646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980000" dist="28575">
              <a:srgbClr val="000000">
                <a:alpha val="42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AR" sz="3000">
                <a:solidFill>
                  <a:srgbClr val="D6862D"/>
                </a:solidFill>
                <a:latin typeface="Nunito"/>
                <a:ea typeface="Nunito"/>
                <a:cs typeface="Nunito"/>
                <a:sym typeface="Nunito"/>
              </a:rPr>
              <a:t>Elemento</a:t>
            </a:r>
            <a:endParaRPr b="1" sz="3000">
              <a:solidFill>
                <a:srgbClr val="D6862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56675" y="4457275"/>
            <a:ext cx="8691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2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 sz="2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"panda.jpg"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2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 sz="2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"Panda Feliz"</a:t>
            </a:r>
            <a:r>
              <a:rPr b="1" lang="es-AR" sz="2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2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Tags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Son los que definen los objetos dentro de una página. Algunos son: h1, h2…, h6, p, a, div, span, strong, html, head,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Ejemplo: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&lt;a&gt;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&lt;p&gt;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&lt;html&gt;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&lt;head&gt;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Elementos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Se componen de tags, uno al comienzo y otro al final.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Por ejemplo:  </a:t>
            </a:r>
            <a:endParaRPr/>
          </a:p>
          <a:p>
            <a:pPr indent="-889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&lt;div&gt; … &lt;/div&gt; | &lt;p&gt; … &lt;/p&gt; | &lt;a&gt; … &lt;/a&gt;</a:t>
            </a:r>
            <a:endParaRPr/>
          </a:p>
          <a:p>
            <a:pPr indent="-889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Tag apertura &lt;p&gt;, cierre &lt;/p&gt;</a:t>
            </a:r>
            <a:endParaRPr/>
          </a:p>
          <a:p>
            <a:pPr indent="-889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&lt;img /&gt; , &lt;input /&gt; se pueden cerrar sin el nombre del tag.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SIEMPRE cerrar los tags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 rot="-1240354">
            <a:off x="5860861" y="3964934"/>
            <a:ext cx="2779674" cy="11030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/>
        </p:nvSpPr>
        <p:spPr>
          <a:xfrm>
            <a:off x="874200" y="3663225"/>
            <a:ext cx="60741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30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s-AR" sz="3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b="1" lang="es-AR" sz="3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3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es-AR" sz="3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 sz="3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"foto.jpg"</a:t>
            </a:r>
            <a:r>
              <a:rPr b="1" lang="es-AR" sz="3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30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s-AR" sz="3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3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30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2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Atributos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721450"/>
            <a:ext cx="8520600" cy="29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Son propiedades usadas para agregar instrucciones adicionales a los elementos.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Son usados para asignar un ID, Clase, Titulo, poner una imagen (src), o un link (href).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Por ejemplo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 flipH="1">
            <a:off x="2678400" y="3842925"/>
            <a:ext cx="3344400" cy="838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88" y="152400"/>
            <a:ext cx="561702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HTML Estructura y Sintaxis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>
                <a:solidFill>
                  <a:schemeClr val="dk1"/>
                </a:solidFill>
              </a:rPr>
              <a:t>Todos los documentos HTML tienen una estructura con los siguientes elementos</a:t>
            </a:r>
            <a:endParaRPr sz="2800">
              <a:solidFill>
                <a:schemeClr val="dk1"/>
              </a:solidFill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doctype</a:t>
            </a:r>
            <a:endParaRPr sz="2800">
              <a:solidFill>
                <a:schemeClr val="dk1"/>
              </a:solidFill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html</a:t>
            </a:r>
            <a:endParaRPr sz="2800">
              <a:solidFill>
                <a:schemeClr val="dk1"/>
              </a:solidFill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head</a:t>
            </a:r>
            <a:endParaRPr sz="2800">
              <a:solidFill>
                <a:schemeClr val="dk1"/>
              </a:solidFill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body</a:t>
            </a:r>
            <a:endParaRPr sz="2800">
              <a:solidFill>
                <a:schemeClr val="dk1"/>
              </a:solidFill>
            </a:endParaRPr>
          </a:p>
          <a:p>
            <a:pPr indent="15367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3419475" y="2636838"/>
            <a:ext cx="5025900" cy="3770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Doc Type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Es usado para decirle al navegador que versión de HTML va a usar el documento.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Siempre va al comienzo del documento.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No es un tag de 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En HTML 5 es siempre el mismo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4252150" y="6368825"/>
            <a:ext cx="4891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s-A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https://developer.mozilla.org/en-US/docs/Glossary/Doctype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2296700" y="3006875"/>
            <a:ext cx="50373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&lt;</a:t>
            </a:r>
            <a:r>
              <a:rPr lang="es-AR" sz="24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!DOCTYPE html&gt;</a:t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602100" y="4380925"/>
            <a:ext cx="7939800" cy="13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Siempre agregar el doctype </a:t>
            </a:r>
            <a:r>
              <a:rPr lang="es-AR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 documento de HTML, para que el browser se de cuenta que tipo de HTML va a recibir y lo pueda mostrar correctamente.</a:t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 rot="-1240207">
            <a:off x="7167443" y="5398085"/>
            <a:ext cx="1834062" cy="7279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AR" sz="2200">
                <a:solidFill>
                  <a:schemeClr val="dk1"/>
                </a:solidFill>
              </a:rPr>
              <a:t>Creo el archivo html en editor.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AR" sz="2200">
                <a:solidFill>
                  <a:schemeClr val="dk1"/>
                </a:solidFill>
              </a:rPr>
              <a:t>Edito el archivo en editor.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AR" sz="2200">
                <a:solidFill>
                  <a:schemeClr val="dk1"/>
                </a:solidFill>
              </a:rPr>
              <a:t>Grabo los cambios (atajo: ctrl + s).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200">
                <a:solidFill>
                  <a:schemeClr val="dk1"/>
                </a:solidFill>
              </a:rPr>
              <a:t>								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200">
                <a:solidFill>
                  <a:schemeClr val="dk1"/>
                </a:solidFill>
              </a:rPr>
              <a:t>									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16" name="Google Shape;216;p3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/>
              <a:t>Ciclo de Desarrollo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00" y="2275180"/>
            <a:ext cx="5328199" cy="41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Ciclo de Desarrollo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831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AR" sz="2200"/>
              <a:t>Creo/</a:t>
            </a:r>
            <a:r>
              <a:rPr lang="es-AR" sz="2200"/>
              <a:t>Abro el archivo de extensión .html en el editor y con doble click en Chrome.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AR" sz="2200"/>
              <a:t>Edito el archivo en el editor.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AR" sz="2200"/>
              <a:t>Grabo los cambios (Ctrl+S o Ctrl+G - Save/Guardar)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AR" sz="2200"/>
              <a:t>Paso a Chrome</a:t>
            </a:r>
            <a:r>
              <a:rPr lang="es-AR" sz="2200">
                <a:solidFill>
                  <a:schemeClr val="dk1"/>
                </a:solidFill>
              </a:rPr>
              <a:t> (Alt+Tab).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AR" sz="2200"/>
              <a:t>Refresco Chrome (F5 o Ctrl+F5) y veo los cambios</a:t>
            </a:r>
            <a:endParaRPr sz="2200"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21960" l="0" r="0" t="0"/>
          <a:stretch/>
        </p:blipFill>
        <p:spPr>
          <a:xfrm>
            <a:off x="727225" y="4295650"/>
            <a:ext cx="4191000" cy="145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31"/>
          <p:cNvSpPr/>
          <p:nvPr/>
        </p:nvSpPr>
        <p:spPr>
          <a:xfrm>
            <a:off x="5118650" y="4746125"/>
            <a:ext cx="1678500" cy="763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5672600" y="5621575"/>
            <a:ext cx="7842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Edito</a:t>
            </a:r>
            <a:endParaRPr b="1"/>
          </a:p>
        </p:txBody>
      </p:sp>
      <p:sp>
        <p:nvSpPr>
          <p:cNvPr id="227" name="Google Shape;227;p31"/>
          <p:cNvSpPr txBox="1"/>
          <p:nvPr/>
        </p:nvSpPr>
        <p:spPr>
          <a:xfrm>
            <a:off x="6012950" y="3138338"/>
            <a:ext cx="7842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Grabo</a:t>
            </a:r>
            <a:endParaRPr b="1"/>
          </a:p>
        </p:txBody>
      </p:sp>
      <p:sp>
        <p:nvSpPr>
          <p:cNvPr id="228" name="Google Shape;228;p31"/>
          <p:cNvSpPr/>
          <p:nvPr/>
        </p:nvSpPr>
        <p:spPr>
          <a:xfrm>
            <a:off x="3552200" y="3644088"/>
            <a:ext cx="2120400" cy="299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2076105" y="2992575"/>
            <a:ext cx="10890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Refresco</a:t>
            </a:r>
            <a:endParaRPr b="1"/>
          </a:p>
        </p:txBody>
      </p:sp>
      <p:sp>
        <p:nvSpPr>
          <p:cNvPr id="230" name="Google Shape;230;p31"/>
          <p:cNvSpPr txBox="1"/>
          <p:nvPr/>
        </p:nvSpPr>
        <p:spPr>
          <a:xfrm>
            <a:off x="171250" y="6047700"/>
            <a:ext cx="4746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Atajo de teclado refresco en Chrome: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F5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AR"/>
              <a:t>Ctrl F5 (fuerza refresco de cache)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550" y="3549711"/>
            <a:ext cx="1089000" cy="108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2292" y="3401705"/>
            <a:ext cx="784200" cy="7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Elemento Base - </a:t>
            </a:r>
            <a:r>
              <a:rPr b="1" lang="es-AR"/>
              <a:t>HTML</a:t>
            </a:r>
            <a:endParaRPr b="1"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Va seguido del doctype.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Indica el comienzo y el fin del documento.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Es el elemento raiz (root), todos los demás descienden de este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 txBox="1"/>
          <p:nvPr/>
        </p:nvSpPr>
        <p:spPr>
          <a:xfrm>
            <a:off x="3682500" y="6261650"/>
            <a:ext cx="54615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s-A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https://developer.mozilla.org/en-US/docs/Web/HTML/Element/html</a:t>
            </a:r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2255950" y="2845725"/>
            <a:ext cx="4719300" cy="28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3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3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3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Introducción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Es importante entender la diferencia entre HTML y CSS.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HTML  (hyper text markup language) fue creado para dar estructura y contenido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CSS (cascading style sheets) es un lenguaje de presentación creado para dar estilo al contenido</a:t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211663" y="5294950"/>
            <a:ext cx="935100" cy="576300"/>
          </a:xfrm>
          <a:prstGeom prst="leftRightArrow">
            <a:avLst>
              <a:gd fmla="val 50000" name="adj1"/>
              <a:gd fmla="val 32452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755675" y="5221925"/>
            <a:ext cx="31686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.html</a:t>
            </a:r>
            <a:endParaRPr/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(Estructura y contenido)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19725" y="5221925"/>
            <a:ext cx="31686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</a:t>
            </a:r>
            <a:endParaRPr/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(estilo, apariencia)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Elementos HTML - </a:t>
            </a:r>
            <a:r>
              <a:rPr b="1" lang="es-AR"/>
              <a:t>Body</a:t>
            </a:r>
            <a:endParaRPr b="1"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11700" y="721450"/>
            <a:ext cx="8520600" cy="5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Es utilizado para poner todo el contenido visible de la página web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Dentro de este elemento, puede haber texto, hyperlinks, imágenes,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Puede haber solo uno por archivo 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245" y="3301975"/>
            <a:ext cx="3063475" cy="22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3604200" y="6245975"/>
            <a:ext cx="5539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https://developer.mozilla.org/en-US/docs/Web/HTML/Element/body</a:t>
            </a:r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311700" y="3378175"/>
            <a:ext cx="5432700" cy="29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2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   &lt;head&gt;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   &lt;/head&gt;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AR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Hola mundo, mi nombre es …!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5226" y="1"/>
            <a:ext cx="998775" cy="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Contenedores de Texto - </a:t>
            </a:r>
            <a:r>
              <a:rPr b="1" lang="es-AR"/>
              <a:t>Párrafo</a:t>
            </a:r>
            <a:endParaRPr b="1"/>
          </a:p>
        </p:txBody>
      </p:sp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Los párrafos se definen con el tag &lt;p&gt;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Son usados para escribir texto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No usar &lt;br&gt; para separar párrafos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3776700" y="6277350"/>
            <a:ext cx="5367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https://developer.mozilla.org/en-US/docs/Web/HTML/Element/p</a:t>
            </a:r>
            <a:endParaRPr/>
          </a:p>
        </p:txBody>
      </p:sp>
      <p:pic>
        <p:nvPicPr>
          <p:cNvPr descr="File:Not facebook dislike" id="258" name="Google Shape;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525" y="1659375"/>
            <a:ext cx="489025" cy="4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110625" y="2441275"/>
            <a:ext cx="66609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&lt;p&gt; Soy un Hacker, se HTML! &lt;/p&gt;</a:t>
            </a:r>
            <a:endParaRPr b="1" sz="2000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3825" y="3648950"/>
            <a:ext cx="2498475" cy="24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Ejercicio</a:t>
            </a:r>
            <a:endParaRPr/>
          </a:p>
        </p:txBody>
      </p:sp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AR" sz="2000">
                <a:solidFill>
                  <a:schemeClr val="dk1"/>
                </a:solidFill>
              </a:rPr>
              <a:t>Agregar 2 párrafos al HTML que vienen generando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>
            <a:hlinkClick r:id="rId3"/>
          </p:cNvPr>
          <p:cNvSpPr/>
          <p:nvPr/>
        </p:nvSpPr>
        <p:spPr>
          <a:xfrm>
            <a:off x="7076175" y="3733550"/>
            <a:ext cx="1756134" cy="1448172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Lorem  ipsum</a:t>
            </a:r>
            <a:endParaRPr b="1" sz="1600"/>
          </a:p>
        </p:txBody>
      </p:sp>
      <p:sp>
        <p:nvSpPr>
          <p:cNvPr id="268" name="Google Shape;268;p35"/>
          <p:cNvSpPr txBox="1"/>
          <p:nvPr/>
        </p:nvSpPr>
        <p:spPr>
          <a:xfrm>
            <a:off x="164625" y="2122270"/>
            <a:ext cx="89253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s-AR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Lorem ipsum dolor sit amet, consectetur adipiscing elit. Fusce euismod leo nec pretium lobortis. Praesent mattis,nibh at scelerisque condimentum, enim lorem tincidunt urna </a:t>
            </a:r>
            <a:r>
              <a:rPr lang="es-AR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b="1" sz="2000">
              <a:solidFill>
                <a:srgbClr val="0000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Lorem ipsum</a:t>
            </a:r>
            <a:endParaRPr/>
          </a:p>
        </p:txBody>
      </p:sp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>
                <a:solidFill>
                  <a:schemeClr val="dk1"/>
                </a:solidFill>
              </a:rPr>
              <a:t>“Lorem ipsum es el texto que se usa habitualmente en diseño gráfico en demostraciones de tipografías o de borradores de diseño para probar el diseño visual antes de insertar el texto final.”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>
                <a:solidFill>
                  <a:schemeClr val="dk1"/>
                </a:solidFill>
              </a:rPr>
              <a:t>Pueden generar Lorem ipsums en </a:t>
            </a:r>
            <a:r>
              <a:rPr lang="es-AR" sz="2800" u="sng">
                <a:solidFill>
                  <a:schemeClr val="hlink"/>
                </a:solidFill>
                <a:hlinkClick r:id="rId3"/>
              </a:rPr>
              <a:t>http://www.lipsum.com/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descr="of Wikipedia articles in"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583" y="2553377"/>
            <a:ext cx="1935475" cy="22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483600" y="215250"/>
            <a:ext cx="8176800" cy="16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Cuidado los detalles</a:t>
            </a:r>
            <a:endParaRPr/>
          </a:p>
        </p:txBody>
      </p:sp>
      <p:sp>
        <p:nvSpPr>
          <p:cNvPr id="281" name="Google Shape;281;p37"/>
          <p:cNvSpPr txBox="1"/>
          <p:nvPr>
            <p:ph idx="4294967295" type="body"/>
          </p:nvPr>
        </p:nvSpPr>
        <p:spPr>
          <a:xfrm>
            <a:off x="311700" y="877100"/>
            <a:ext cx="8520600" cy="3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El diablo está en los detalles,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una letra mal puesta hace la diferencia!</a:t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250" y="3924150"/>
            <a:ext cx="20955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Secciones de Contenido - </a:t>
            </a:r>
            <a:r>
              <a:rPr b="1" lang="es-AR"/>
              <a:t>Headings #1</a:t>
            </a:r>
            <a:endParaRPr b="1"/>
          </a:p>
        </p:txBody>
      </p:sp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Se definen con los tags </a:t>
            </a:r>
            <a:r>
              <a:rPr lang="es-AR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s-AR" sz="2800">
                <a:solidFill>
                  <a:schemeClr val="dk1"/>
                </a:solidFill>
              </a:rPr>
              <a:t> hasta </a:t>
            </a:r>
            <a:r>
              <a:rPr lang="es-AR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&lt;h6&gt;</a:t>
            </a:r>
            <a:r>
              <a:rPr lang="es-AR" sz="2800">
                <a:solidFill>
                  <a:schemeClr val="dk1"/>
                </a:solidFill>
              </a:rPr>
              <a:t> 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El h1 es el más importante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Hay que usarlo </a:t>
            </a:r>
            <a:r>
              <a:rPr b="1" lang="es-AR" sz="2800">
                <a:solidFill>
                  <a:schemeClr val="dk1"/>
                </a:solidFill>
              </a:rPr>
              <a:t>sólo</a:t>
            </a:r>
            <a:r>
              <a:rPr lang="es-AR" sz="2800">
                <a:solidFill>
                  <a:schemeClr val="dk1"/>
                </a:solidFill>
              </a:rPr>
              <a:t> para </a:t>
            </a:r>
            <a:r>
              <a:rPr b="1" lang="es-AR" sz="2800">
                <a:solidFill>
                  <a:schemeClr val="dk1"/>
                </a:solidFill>
              </a:rPr>
              <a:t>títulos</a:t>
            </a:r>
            <a:r>
              <a:rPr lang="es-AR" sz="2800">
                <a:solidFill>
                  <a:schemeClr val="dk1"/>
                </a:solidFill>
              </a:rPr>
              <a:t>, no para que el texto sea más grande o negrita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Hay que evitar saltar niveles, siempre empezar con h1, seguir con h2, etc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Secciones de Contenido - </a:t>
            </a:r>
            <a:r>
              <a:rPr b="1" lang="es-AR"/>
              <a:t>Headings #2</a:t>
            </a:r>
            <a:endParaRPr b="1"/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Ejemplo</a:t>
            </a:r>
            <a:endParaRPr sz="2800">
              <a:solidFill>
                <a:schemeClr val="dk1"/>
              </a:solidFill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&lt;h1&gt; Titulo 1 &lt;/h1&gt;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&lt;h2&gt; Titulo 2 &lt;/h2&gt;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&lt;h3&gt; Titulo 3 &lt;/h3&gt;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&lt;h4&gt; Titulo 4 &lt;/h4&gt;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&lt;h5&gt; Titulo 5 &lt;/h5&gt;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&lt;h6&gt; Titulo 6 &lt;/h6&gt;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chemeClr val="dk2"/>
                </a:solidFill>
              </a:rPr>
              <a:t>Ejercicio:</a:t>
            </a:r>
            <a:endParaRPr b="1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Agregar un h1 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Agregar un h2 para cada párrafo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Agregar un h3 y agregar un nuevo párrafo debajo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u="sng">
                <a:solidFill>
                  <a:schemeClr val="hlink"/>
                </a:solidFill>
                <a:hlinkClick r:id="rId3"/>
              </a:rPr>
              <a:t>https://developer.mozilla.org/en-US/docs/Web/HTML/Element/Heading_Elements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Elementos Metadata - </a:t>
            </a:r>
            <a:r>
              <a:rPr b="1" lang="es-AR"/>
              <a:t>Head</a:t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Es usado para colocar la metadata de la página.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El título del documento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Links a archivos externos (css, javascript)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Cualquier cosa que pongamos dentro de estos tags, no es visible en la página.</a:t>
            </a:r>
            <a:endParaRPr sz="2800">
              <a:solidFill>
                <a:schemeClr val="dk1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   &lt;head&gt;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&lt;meta charset=”UTF-8” /&gt;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		&lt;title&gt;</a:t>
            </a:r>
            <a:r>
              <a:rPr lang="es-AR" sz="2000">
                <a:latin typeface="Consolas"/>
                <a:ea typeface="Consolas"/>
                <a:cs typeface="Consolas"/>
                <a:sym typeface="Consolas"/>
              </a:rPr>
              <a:t>Hola Mundo</a:t>
            </a: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   &lt;/head&gt;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3476100" y="6417850"/>
            <a:ext cx="56679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s-A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A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https://developer.mozilla.org/en-US/docs/Web/HTML/Element/head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Cuál es la diferencia entre &lt;title&gt; y un &lt;h1&gt;?</a:t>
            </a:r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0" l="25065" r="0" t="0"/>
          <a:stretch/>
        </p:blipFill>
        <p:spPr>
          <a:xfrm>
            <a:off x="5938550" y="3786925"/>
            <a:ext cx="2769176" cy="26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Elementos Metadata - </a:t>
            </a:r>
            <a:r>
              <a:rPr b="1" lang="es-AR"/>
              <a:t>Meta</a:t>
            </a:r>
            <a:endParaRPr b="1"/>
          </a:p>
        </p:txBody>
      </p:sp>
      <p:sp>
        <p:nvSpPr>
          <p:cNvPr id="313" name="Google Shape;313;p42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Representa cualquier información (metadata) que no se puede representar con otros elementos (&lt;link&gt;, &lt;script&gt;,&lt;title&gt;, etc.).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Es usado para indicar el encoding que se usa en la página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En HTML 5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14" name="Google Shape;314;p42"/>
          <p:cNvSpPr/>
          <p:nvPr/>
        </p:nvSpPr>
        <p:spPr>
          <a:xfrm rot="-1240740">
            <a:off x="6928772" y="4366492"/>
            <a:ext cx="1194454" cy="62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3682500" y="6310825"/>
            <a:ext cx="54615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s-A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https://developer.mozilla.org/en-US/docs/Web/HTML/Element/meta</a:t>
            </a:r>
            <a:endParaRPr/>
          </a:p>
        </p:txBody>
      </p:sp>
      <p:sp>
        <p:nvSpPr>
          <p:cNvPr id="316" name="Google Shape;316;p42"/>
          <p:cNvSpPr txBox="1"/>
          <p:nvPr/>
        </p:nvSpPr>
        <p:spPr>
          <a:xfrm>
            <a:off x="2236425" y="4253125"/>
            <a:ext cx="4348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AR" sz="24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meta </a:t>
            </a:r>
            <a:r>
              <a:rPr lang="es-AR" sz="24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s-AR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s-AR" sz="24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UTF-8</a:t>
            </a:r>
            <a:r>
              <a:rPr lang="es-AR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AR" sz="24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4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Buena Práctica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Ambos lenguajes son INDEPENDIENTES uno del otro.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No hay que mezclarlos.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En el archivo con extensión html, solo va a haber 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En el archivo con extensión css, solo va a haber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rot="-1240354">
            <a:off x="5947411" y="5068259"/>
            <a:ext cx="2779674" cy="11030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Buenas Prácticas - </a:t>
            </a:r>
            <a:r>
              <a:rPr b="1" lang="es-AR"/>
              <a:t>Code Conventions HTML</a:t>
            </a:r>
            <a:endParaRPr b="1"/>
          </a:p>
        </p:txBody>
      </p:sp>
      <p:sp>
        <p:nvSpPr>
          <p:cNvPr id="322" name="Google Shape;322;p43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Para que todos leamos más fácilmente el código es bueno tener un conjunto de convenciones para entendernos mejor.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Todos los tags se escriben en minúsculas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Escribir solo un elemento por línea.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79" y="5376354"/>
            <a:ext cx="4991000" cy="5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431" y="5093181"/>
            <a:ext cx="2807250" cy="149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Not facebook dislike" id="325" name="Google Shape;32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7700" y="5497750"/>
            <a:ext cx="489025" cy="41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Not facebook dislike" id="326" name="Google Shape;3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343275" y="5209300"/>
            <a:ext cx="489025" cy="4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7600" y="2099275"/>
            <a:ext cx="2145375" cy="22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4385" y="2108800"/>
            <a:ext cx="1844486" cy="2126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Not facebook dislike" id="329" name="Google Shape;32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330275" y="2409025"/>
            <a:ext cx="489025" cy="41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Not facebook dislike" id="330" name="Google Shape;3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900" y="2409025"/>
            <a:ext cx="489025" cy="4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Elementos HTML - </a:t>
            </a:r>
            <a:r>
              <a:rPr b="1" lang="es-AR"/>
              <a:t>Imágenes #1</a:t>
            </a:r>
            <a:endParaRPr b="1"/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Se definen con el tag </a:t>
            </a:r>
            <a:r>
              <a:rPr lang="es-AR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&lt;img /&gt;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Sirve para insertar una imagen en la página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chemeClr val="dk1"/>
                </a:solidFill>
              </a:rPr>
              <a:t>Atributos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b="1" lang="es-AR" sz="2800">
                <a:solidFill>
                  <a:schemeClr val="dk1"/>
                </a:solidFill>
              </a:rPr>
              <a:t>src: </a:t>
            </a:r>
            <a:r>
              <a:rPr lang="es-AR" sz="2800">
                <a:solidFill>
                  <a:schemeClr val="dk1"/>
                </a:solidFill>
              </a:rPr>
              <a:t>En este atributo va el link a la imagen que queremos mostrar.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3483950" y="6106825"/>
            <a:ext cx="55398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s-A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https://developer.mozilla.org/en-US/docs/Web/HTML/Element/img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Elementos HTML -</a:t>
            </a:r>
            <a:r>
              <a:rPr b="1" lang="es-AR"/>
              <a:t> Imágenes #2</a:t>
            </a:r>
            <a:endParaRPr b="1"/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chemeClr val="dk1"/>
                </a:solidFill>
              </a:rPr>
              <a:t>Atributo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b="1" lang="es-AR" sz="2800">
                <a:solidFill>
                  <a:schemeClr val="dk1"/>
                </a:solidFill>
              </a:rPr>
              <a:t>alt: </a:t>
            </a:r>
            <a:r>
              <a:rPr lang="es-AR" sz="2800">
                <a:solidFill>
                  <a:schemeClr val="dk1"/>
                </a:solidFill>
              </a:rPr>
              <a:t>Este atributo se usa para poner un texto alternativo, si no se puede mostrar la imagen. </a:t>
            </a:r>
            <a:endParaRPr sz="2800">
              <a:solidFill>
                <a:schemeClr val="dk1"/>
              </a:solidFill>
            </a:endParaRPr>
          </a:p>
          <a:p>
            <a:pPr indent="-177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Buena Práctica para gente </a:t>
            </a:r>
            <a:r>
              <a:rPr b="1" lang="es-AR" sz="2800">
                <a:solidFill>
                  <a:schemeClr val="dk1"/>
                </a:solidFill>
              </a:rPr>
              <a:t>no vidente.</a:t>
            </a:r>
            <a:endParaRPr b="1" sz="2800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8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    &lt;img </a:t>
            </a:r>
            <a:r>
              <a:rPr lang="es-AR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s-AR" sz="18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AR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"imagen.jpg" </a:t>
            </a:r>
            <a:r>
              <a:rPr lang="es-AR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es-AR" sz="18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AR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"Lago" /&gt;</a:t>
            </a:r>
            <a:endParaRPr sz="18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chemeClr val="dk2"/>
                </a:solidFill>
              </a:rPr>
              <a:t>Ejercicio:</a:t>
            </a:r>
            <a:endParaRPr b="1" sz="2800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Agregar una imagen debajo de cada párrafo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Comentarios</a:t>
            </a:r>
            <a:endParaRPr/>
          </a:p>
        </p:txBody>
      </p:sp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Se definen  dentro de</a:t>
            </a:r>
            <a:r>
              <a:rPr lang="es-AR" sz="2800">
                <a:latin typeface="Consolas"/>
                <a:ea typeface="Consolas"/>
                <a:cs typeface="Consolas"/>
                <a:sym typeface="Consolas"/>
              </a:rPr>
              <a:t> &lt;!-- Comentario --&gt;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No se muestran en el navegador.</a:t>
            </a:r>
            <a:endParaRPr sz="2800"/>
          </a:p>
          <a:p>
            <a:pPr indent="33147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chemeClr val="dk2"/>
                </a:solidFill>
              </a:rPr>
              <a:t>Ejercicio:</a:t>
            </a:r>
            <a:endParaRPr b="1" sz="2800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Agregar un comentario al comienzo de la página, que diga el autor del documento.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/>
              <a:t>“Este documento fue hecho por ….”</a:t>
            </a:r>
            <a:endParaRPr sz="2800"/>
          </a:p>
          <a:p>
            <a:pPr indent="33147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u="sng">
                <a:solidFill>
                  <a:schemeClr val="hlink"/>
                </a:solidFill>
                <a:hlinkClick r:id="rId3"/>
              </a:rPr>
              <a:t>https://developer.mozilla.org/en-US/docs/Web/Guide/HTML/Introduction#Comments_and_doctype</a:t>
            </a:r>
            <a:endParaRPr sz="1400">
              <a:solidFill>
                <a:srgbClr val="4BA1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BA173"/>
              </a:solidFill>
            </a:endParaRPr>
          </a:p>
          <a:p>
            <a:pPr indent="33147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/>
          <p:nvPr/>
        </p:nvSpPr>
        <p:spPr>
          <a:xfrm>
            <a:off x="755650" y="188913"/>
            <a:ext cx="7272300" cy="6362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CSS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Estructura</a:t>
            </a:r>
            <a:endParaRPr/>
          </a:p>
        </p:txBody>
      </p:sp>
      <p:pic>
        <p:nvPicPr>
          <p:cNvPr descr="ej1" id="365" name="Google Shape;3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388" y="2802600"/>
            <a:ext cx="3758100" cy="16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9"/>
          <p:cNvSpPr txBox="1"/>
          <p:nvPr/>
        </p:nvSpPr>
        <p:spPr>
          <a:xfrm>
            <a:off x="249475" y="2840625"/>
            <a:ext cx="2268900" cy="597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980000" dist="28575">
              <a:srgbClr val="000000">
                <a:alpha val="42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s-AR" sz="3000" u="none" cap="none" strike="noStrike">
                <a:solidFill>
                  <a:srgbClr val="D6862D"/>
                </a:solidFill>
                <a:latin typeface="Nunito"/>
                <a:ea typeface="Nunito"/>
                <a:cs typeface="Nunito"/>
                <a:sym typeface="Nunito"/>
              </a:rPr>
              <a:t>Selector</a:t>
            </a:r>
            <a:endParaRPr b="1" sz="3000">
              <a:solidFill>
                <a:srgbClr val="D6862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7" name="Google Shape;367;p49"/>
          <p:cNvCxnSpPr/>
          <p:nvPr/>
        </p:nvCxnSpPr>
        <p:spPr>
          <a:xfrm flipH="1" rot="10800000">
            <a:off x="1824603" y="3066859"/>
            <a:ext cx="1370100" cy="23700"/>
          </a:xfrm>
          <a:prstGeom prst="straightConnector1">
            <a:avLst/>
          </a:prstGeom>
          <a:noFill/>
          <a:ln cap="flat" cmpd="sng" w="28575">
            <a:solidFill>
              <a:srgbClr val="87362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49"/>
          <p:cNvSpPr txBox="1"/>
          <p:nvPr/>
        </p:nvSpPr>
        <p:spPr>
          <a:xfrm>
            <a:off x="291950" y="3527294"/>
            <a:ext cx="2391900" cy="6393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980000" dist="28575">
              <a:srgbClr val="000000">
                <a:alpha val="42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s-AR" sz="3000" u="none" cap="none" strike="noStrike">
                <a:solidFill>
                  <a:srgbClr val="D6862D"/>
                </a:solidFill>
                <a:latin typeface="Nunito"/>
                <a:ea typeface="Nunito"/>
                <a:cs typeface="Nunito"/>
                <a:sym typeface="Nunito"/>
              </a:rPr>
              <a:t>Propiedades</a:t>
            </a:r>
            <a:endParaRPr b="1" sz="3000">
              <a:solidFill>
                <a:srgbClr val="D6862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9" name="Google Shape;369;p49"/>
          <p:cNvCxnSpPr/>
          <p:nvPr/>
        </p:nvCxnSpPr>
        <p:spPr>
          <a:xfrm>
            <a:off x="2651891" y="3846953"/>
            <a:ext cx="1269000" cy="0"/>
          </a:xfrm>
          <a:prstGeom prst="straightConnector1">
            <a:avLst/>
          </a:prstGeom>
          <a:noFill/>
          <a:ln cap="flat" cmpd="sng" w="28575">
            <a:solidFill>
              <a:srgbClr val="8736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49"/>
          <p:cNvCxnSpPr/>
          <p:nvPr/>
        </p:nvCxnSpPr>
        <p:spPr>
          <a:xfrm>
            <a:off x="3175751" y="3410339"/>
            <a:ext cx="753300" cy="900"/>
          </a:xfrm>
          <a:prstGeom prst="straightConnector1">
            <a:avLst/>
          </a:prstGeom>
          <a:noFill/>
          <a:ln cap="flat" cmpd="sng" w="28575">
            <a:solidFill>
              <a:srgbClr val="8736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49"/>
          <p:cNvCxnSpPr>
            <a:stCxn id="365" idx="1"/>
          </p:cNvCxnSpPr>
          <p:nvPr/>
        </p:nvCxnSpPr>
        <p:spPr>
          <a:xfrm>
            <a:off x="3286388" y="3630300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8736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49"/>
          <p:cNvCxnSpPr>
            <a:stCxn id="365" idx="1"/>
          </p:cNvCxnSpPr>
          <p:nvPr/>
        </p:nvCxnSpPr>
        <p:spPr>
          <a:xfrm>
            <a:off x="3286388" y="3630300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8736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49"/>
          <p:cNvCxnSpPr/>
          <p:nvPr/>
        </p:nvCxnSpPr>
        <p:spPr>
          <a:xfrm>
            <a:off x="3175750" y="3402100"/>
            <a:ext cx="4800" cy="449400"/>
          </a:xfrm>
          <a:prstGeom prst="straightConnector1">
            <a:avLst/>
          </a:prstGeom>
          <a:noFill/>
          <a:ln cap="flat" cmpd="sng" w="28575">
            <a:solidFill>
              <a:srgbClr val="8736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49"/>
          <p:cNvSpPr txBox="1"/>
          <p:nvPr/>
        </p:nvSpPr>
        <p:spPr>
          <a:xfrm>
            <a:off x="6816550" y="3179352"/>
            <a:ext cx="2188500" cy="462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980000" dist="28575">
              <a:srgbClr val="000000">
                <a:alpha val="42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s-AR" sz="3000" u="none" cap="none" strike="noStrike">
                <a:solidFill>
                  <a:srgbClr val="D6862D"/>
                </a:solidFill>
                <a:latin typeface="Nunito"/>
                <a:ea typeface="Nunito"/>
                <a:cs typeface="Nunito"/>
                <a:sym typeface="Nunito"/>
              </a:rPr>
              <a:t>Valores</a:t>
            </a:r>
            <a:endParaRPr b="1" sz="3000">
              <a:solidFill>
                <a:srgbClr val="D6862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49"/>
          <p:cNvSpPr/>
          <p:nvPr/>
        </p:nvSpPr>
        <p:spPr>
          <a:xfrm>
            <a:off x="4888762" y="3205600"/>
            <a:ext cx="1214400" cy="4104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9"/>
          <p:cNvSpPr/>
          <p:nvPr/>
        </p:nvSpPr>
        <p:spPr>
          <a:xfrm>
            <a:off x="5395750" y="3664100"/>
            <a:ext cx="707400" cy="3657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49"/>
          <p:cNvCxnSpPr/>
          <p:nvPr/>
        </p:nvCxnSpPr>
        <p:spPr>
          <a:xfrm rot="10800000">
            <a:off x="6103150" y="3402102"/>
            <a:ext cx="707400" cy="17400"/>
          </a:xfrm>
          <a:prstGeom prst="straightConnector1">
            <a:avLst/>
          </a:prstGeom>
          <a:noFill/>
          <a:ln cap="flat" cmpd="sng" w="28575">
            <a:solidFill>
              <a:srgbClr val="87362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Términos</a:t>
            </a:r>
            <a:endParaRPr/>
          </a:p>
        </p:txBody>
      </p:sp>
      <p:sp>
        <p:nvSpPr>
          <p:cNvPr id="383" name="Google Shape;383;p50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/>
              <a:t>Selector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/>
              <a:t>Determina el estilo que se le va a aplicar a un elemento.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/>
              <a:t>Propiedades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/>
              <a:t>El estilo que se aplica puede ser una o múltiples propiedades.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800">
                <a:solidFill>
                  <a:schemeClr val="dk1"/>
                </a:solidFill>
              </a:rPr>
              <a:t>Valor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800">
                <a:solidFill>
                  <a:schemeClr val="dk1"/>
                </a:solidFill>
              </a:rPr>
              <a:t>Define el valor que toma la propiedad. Dependiendo de la propiedad el valor puede ser decimal / hexadecimal, incluir unidades o puede ser un texto.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/>
        </p:nvSpPr>
        <p:spPr>
          <a:xfrm>
            <a:off x="268600" y="1332600"/>
            <a:ext cx="2157300" cy="55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AR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#2F0CAD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bold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AR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#2F0CAD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26px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bold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AR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#9D88EB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bold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AR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#FF0000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16px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389" name="Google Shape;389;p51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Ejemplo</a:t>
            </a:r>
            <a:endParaRPr/>
          </a:p>
        </p:txBody>
      </p:sp>
      <p:sp>
        <p:nvSpPr>
          <p:cNvPr id="390" name="Google Shape;390;p51"/>
          <p:cNvSpPr txBox="1"/>
          <p:nvPr/>
        </p:nvSpPr>
        <p:spPr>
          <a:xfrm>
            <a:off x="575250" y="979275"/>
            <a:ext cx="1212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chemeClr val="dk2"/>
                </a:solidFill>
              </a:rPr>
              <a:t>estilo</a:t>
            </a:r>
            <a:r>
              <a:rPr b="1" lang="es-AR">
                <a:solidFill>
                  <a:schemeClr val="dk2"/>
                </a:solidFill>
              </a:rPr>
              <a:t>.css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91" name="Google Shape;391;p51"/>
          <p:cNvSpPr txBox="1"/>
          <p:nvPr/>
        </p:nvSpPr>
        <p:spPr>
          <a:xfrm>
            <a:off x="3319350" y="4642750"/>
            <a:ext cx="1212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chemeClr val="dk2"/>
                </a:solidFill>
              </a:rPr>
              <a:t>.html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nav_sel.png" id="392" name="Google Shape;3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875" y="2831075"/>
            <a:ext cx="35623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1"/>
          <p:cNvSpPr txBox="1"/>
          <p:nvPr/>
        </p:nvSpPr>
        <p:spPr>
          <a:xfrm>
            <a:off x="2514300" y="5035150"/>
            <a:ext cx="2823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/>
              <a:t>Se pueden definir </a:t>
            </a:r>
            <a:r>
              <a:rPr b="1" lang="es-AR" sz="1800"/>
              <a:t>múltiples</a:t>
            </a:r>
            <a:r>
              <a:rPr lang="es-AR" sz="1800"/>
              <a:t> estilos en el mismo archivo</a:t>
            </a:r>
            <a:endParaRPr sz="1800"/>
          </a:p>
        </p:txBody>
      </p:sp>
      <p:sp>
        <p:nvSpPr>
          <p:cNvPr id="394" name="Google Shape;394;p51"/>
          <p:cNvSpPr txBox="1"/>
          <p:nvPr/>
        </p:nvSpPr>
        <p:spPr>
          <a:xfrm>
            <a:off x="2425800" y="1055225"/>
            <a:ext cx="5750100" cy="3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&lt;title&gt;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Titulo de la pagina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&lt;/title&gt;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&lt;link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"stylesheet"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"estilo.css"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Titulo 1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&lt;h2&gt;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Titulo 2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&lt;/h2&gt;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&lt;h3&gt;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Titulo 3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Esto es un parrafo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5" name="Google Shape;395;p51"/>
          <p:cNvCxnSpPr>
            <a:endCxn id="390" idx="0"/>
          </p:cNvCxnSpPr>
          <p:nvPr/>
        </p:nvCxnSpPr>
        <p:spPr>
          <a:xfrm rot="10800000">
            <a:off x="1181700" y="979275"/>
            <a:ext cx="5499900" cy="1253100"/>
          </a:xfrm>
          <a:prstGeom prst="bentConnector4">
            <a:avLst>
              <a:gd fmla="val -20418" name="adj1"/>
              <a:gd fmla="val 114043" name="adj2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88" y="152400"/>
            <a:ext cx="561702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j1"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2995613"/>
            <a:ext cx="2536825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1_html" id="100" name="Google Shape;10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076700"/>
            <a:ext cx="3822700" cy="23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2843213" y="6096000"/>
            <a:ext cx="1328737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Font typeface="Arial Black"/>
              <a:buNone/>
            </a:pPr>
            <a:r>
              <a:rPr b="0" i="0" lang="es-AR" sz="2000" u="none" cap="none" strike="noStrike">
                <a:solidFill>
                  <a:srgbClr val="637F97"/>
                </a:solidFill>
                <a:latin typeface="Arial Black"/>
                <a:ea typeface="Arial Black"/>
                <a:cs typeface="Arial Black"/>
                <a:sym typeface="Arial Black"/>
              </a:rPr>
              <a:t>HTML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2843213" y="3068638"/>
            <a:ext cx="936625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Font typeface="Arial Black"/>
              <a:buNone/>
            </a:pPr>
            <a:r>
              <a:rPr b="0" i="0" lang="es-AR" sz="2000" u="none" cap="none" strike="noStrike">
                <a:solidFill>
                  <a:srgbClr val="43B746"/>
                </a:solidFill>
                <a:latin typeface="Arial Black"/>
                <a:ea typeface="Arial Black"/>
                <a:cs typeface="Arial Black"/>
                <a:sym typeface="Arial Black"/>
              </a:rPr>
              <a:t>CSS</a:t>
            </a:r>
            <a:endParaRPr/>
          </a:p>
        </p:txBody>
      </p:sp>
      <p:cxnSp>
        <p:nvCxnSpPr>
          <p:cNvPr id="103" name="Google Shape;103;p17"/>
          <p:cNvCxnSpPr/>
          <p:nvPr/>
        </p:nvCxnSpPr>
        <p:spPr>
          <a:xfrm>
            <a:off x="179388" y="5734050"/>
            <a:ext cx="288925" cy="0"/>
          </a:xfrm>
          <a:prstGeom prst="straightConnector1">
            <a:avLst/>
          </a:prstGeom>
          <a:noFill/>
          <a:ln cap="flat" cmpd="sng" w="38100">
            <a:solidFill>
              <a:srgbClr val="99CC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4284663" y="3357563"/>
            <a:ext cx="216000" cy="0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4284663" y="4941888"/>
            <a:ext cx="216000" cy="0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4500563" y="3306763"/>
            <a:ext cx="3300" cy="1677900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17"/>
          <p:cNvSpPr/>
          <p:nvPr/>
        </p:nvSpPr>
        <p:spPr>
          <a:xfrm>
            <a:off x="107950" y="4006850"/>
            <a:ext cx="4176600" cy="2592300"/>
          </a:xfrm>
          <a:prstGeom prst="rect">
            <a:avLst/>
          </a:prstGeom>
          <a:noFill/>
          <a:ln cap="flat" cmpd="sng" w="9525">
            <a:solidFill>
              <a:srgbClr val="99CC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7950" y="2924175"/>
            <a:ext cx="4176600" cy="936600"/>
          </a:xfrm>
          <a:prstGeom prst="rect">
            <a:avLst/>
          </a:prstGeom>
          <a:noFill/>
          <a:ln cap="flat" cmpd="sng" w="9525">
            <a:solidFill>
              <a:srgbClr val="99CC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17"/>
          <p:cNvCxnSpPr/>
          <p:nvPr/>
        </p:nvCxnSpPr>
        <p:spPr>
          <a:xfrm rot="10800000">
            <a:off x="198438" y="3854500"/>
            <a:ext cx="0" cy="1873200"/>
          </a:xfrm>
          <a:prstGeom prst="straightConnector1">
            <a:avLst/>
          </a:prstGeom>
          <a:noFill/>
          <a:ln cap="flat" cmpd="sng" w="38100">
            <a:solidFill>
              <a:srgbClr val="99CC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ej1_web" id="110" name="Google Shape;110;p17"/>
          <p:cNvPicPr preferRelativeResize="0"/>
          <p:nvPr/>
        </p:nvPicPr>
        <p:blipFill rotWithShape="1">
          <a:blip r:embed="rId5">
            <a:alphaModFix/>
          </a:blip>
          <a:srcRect b="60163" l="0" r="50372" t="2796"/>
          <a:stretch/>
        </p:blipFill>
        <p:spPr>
          <a:xfrm>
            <a:off x="4857900" y="2906375"/>
            <a:ext cx="4074000" cy="201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7"/>
          <p:cNvCxnSpPr/>
          <p:nvPr/>
        </p:nvCxnSpPr>
        <p:spPr>
          <a:xfrm>
            <a:off x="4500563" y="4149725"/>
            <a:ext cx="503100" cy="0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´proyecto_jr.png"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863" y="5033975"/>
            <a:ext cx="2213925" cy="141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Entendiendo Mejor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05800" y="854700"/>
            <a:ext cx="86196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/>
              <a:t>Tomemos el elemento &lt;p&gt; &lt;/p&gt;.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Es usado para mostrar un párrafo en una página web.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CSS luego va a darle al p un determinado color, tamaño de fuente, negrita, o cualquier propiedad de estilo.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Referencias CSS desde HTML</a:t>
            </a:r>
            <a:endParaRPr/>
          </a:p>
        </p:txBody>
      </p:sp>
      <p:sp>
        <p:nvSpPr>
          <p:cNvPr id="406" name="Google Shape;406;p53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/>
              <a:t>¿Como incluir un estilo css?</a:t>
            </a:r>
            <a:endParaRPr sz="4000"/>
          </a:p>
          <a:p>
            <a:pPr indent="33147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/>
              <a:t>Hay tres maneras de insertar una hoja de estilo:</a:t>
            </a:r>
            <a:endParaRPr sz="2800"/>
          </a:p>
          <a:p>
            <a:pPr indent="33147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Hoja de estilos externa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Hoja de estilo interna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Estilo en línea</a:t>
            </a:r>
            <a:endParaRPr sz="2800"/>
          </a:p>
          <a:p>
            <a:pPr indent="33147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Not facebook dislike" id="407" name="Google Shape;4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700" y="4060750"/>
            <a:ext cx="489025" cy="41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Not facebook dislike"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150" y="3534275"/>
            <a:ext cx="489025" cy="41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Not facebook dislike" id="409" name="Google Shape;4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99625" y="2984750"/>
            <a:ext cx="489025" cy="4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Hoja de Estilos Externa</a:t>
            </a:r>
            <a:endParaRPr/>
          </a:p>
        </p:txBody>
      </p:sp>
      <p:sp>
        <p:nvSpPr>
          <p:cNvPr id="415" name="Google Shape;415;p54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La mejor práctica para usar CSS es usar un archivo externo, referenciado en la sección head.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Usando un archivo CSS externo, se pueden usar los mismos estilos en todo el sitio sin replicar código. De este modo los cambios más sencillos, y se realizan sobre un único archivo.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&lt;link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"stylesheet"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"text/css"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"estilo.css"</a:t>
            </a: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808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416" name="Google Shape;416;p54"/>
          <p:cNvSpPr/>
          <p:nvPr/>
        </p:nvSpPr>
        <p:spPr>
          <a:xfrm rot="-1240517">
            <a:off x="6383239" y="5389448"/>
            <a:ext cx="2125917" cy="8888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Hoja de </a:t>
            </a:r>
            <a:r>
              <a:rPr lang="es-AR"/>
              <a:t>Estilos I</a:t>
            </a:r>
            <a:r>
              <a:rPr lang="es-AR"/>
              <a:t>nterna</a:t>
            </a:r>
            <a:endParaRPr/>
          </a:p>
        </p:txBody>
      </p:sp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Se definen estilos internos en la sección head de una página HTML, dentro de la etiqueta </a:t>
            </a:r>
            <a:r>
              <a:rPr lang="es-AR" sz="2800">
                <a:latin typeface="Consolas"/>
                <a:ea typeface="Consolas"/>
                <a:cs typeface="Consolas"/>
                <a:sym typeface="Consolas"/>
              </a:rPr>
              <a:t>&lt;style&gt;</a:t>
            </a:r>
            <a:r>
              <a:rPr lang="es-AR" sz="2800"/>
              <a:t>.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Como el estilo es definido para cada página, una modificación sólo afectaría a una y NO a todas.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Mezcla estructura y estilos.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>
                <a:solidFill>
                  <a:schemeClr val="accent5"/>
                </a:solidFill>
              </a:rPr>
              <a:t>NO ES UNA BUENA PRÁCTICA. </a:t>
            </a:r>
            <a:endParaRPr sz="2800">
              <a:solidFill>
                <a:schemeClr val="accent5"/>
              </a:solidFill>
            </a:endParaRPr>
          </a:p>
        </p:txBody>
      </p:sp>
      <p:pic>
        <p:nvPicPr>
          <p:cNvPr descr="ejemplo_ccs_estilo_interno" id="423" name="Google Shape;42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4365625"/>
            <a:ext cx="8748900" cy="219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like button | by Sean" id="424" name="Google Shape;42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16334">
            <a:off x="6136501" y="4693447"/>
            <a:ext cx="2863298" cy="95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/>
              <a:t>Un estilo en línea pierde muchas de las ventajas (casi todas) de una hoja de estilo.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/>
              <a:t>Mezcla el contenido con la estilos.</a:t>
            </a:r>
            <a:endParaRPr sz="2800"/>
          </a:p>
          <a:p>
            <a:pPr indent="33147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>
                <a:solidFill>
                  <a:schemeClr val="accent5"/>
                </a:solidFill>
              </a:rPr>
              <a:t>NO ES UNA BUENA PRÁCTICA. </a:t>
            </a:r>
            <a:endParaRPr/>
          </a:p>
        </p:txBody>
      </p:sp>
      <p:sp>
        <p:nvSpPr>
          <p:cNvPr id="430" name="Google Shape;430;p5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Estilo en línea</a:t>
            </a:r>
            <a:endParaRPr/>
          </a:p>
        </p:txBody>
      </p:sp>
      <p:pic>
        <p:nvPicPr>
          <p:cNvPr descr="ejemplo_ccs_estilo_linea" id="431" name="Google Shape;43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150" y="4390975"/>
            <a:ext cx="88374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like button | by Sean" id="432" name="Google Shape;43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16334">
            <a:off x="6136501" y="4693447"/>
            <a:ext cx="2863298" cy="95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Selectores - </a:t>
            </a:r>
            <a:r>
              <a:rPr b="1" lang="es-AR"/>
              <a:t>Resumen</a:t>
            </a:r>
            <a:endParaRPr b="1"/>
          </a:p>
        </p:txBody>
      </p:sp>
      <p:sp>
        <p:nvSpPr>
          <p:cNvPr id="438" name="Google Shape;438;p57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BA1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BA173"/>
              </a:solidFill>
            </a:endParaRPr>
          </a:p>
        </p:txBody>
      </p:sp>
      <p:sp>
        <p:nvSpPr>
          <p:cNvPr id="439" name="Google Shape;439;p57"/>
          <p:cNvSpPr txBox="1"/>
          <p:nvPr/>
        </p:nvSpPr>
        <p:spPr>
          <a:xfrm>
            <a:off x="2077550" y="6484850"/>
            <a:ext cx="6958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s-A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https://developer.mozilla.org/en-US/docs/Web/Guide/CSS/Getting_Started/Selectors</a:t>
            </a:r>
            <a:endParaRPr/>
          </a:p>
        </p:txBody>
      </p:sp>
      <p:graphicFrame>
        <p:nvGraphicFramePr>
          <p:cNvPr id="440" name="Google Shape;440;p57"/>
          <p:cNvGraphicFramePr/>
          <p:nvPr/>
        </p:nvGraphicFramePr>
        <p:xfrm>
          <a:off x="168738" y="79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{86A9209C-7811-40F1-9E07-F2CD36C637C3}</a:tableStyleId>
              </a:tblPr>
              <a:tblGrid>
                <a:gridCol w="1856175"/>
                <a:gridCol w="4049875"/>
                <a:gridCol w="3013150"/>
              </a:tblGrid>
              <a:tr h="163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i="0" lang="es-A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Tipo Selector</a:t>
                      </a:r>
                      <a:endParaRPr sz="2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5D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i="0" lang="es-A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Ejemplo HTML</a:t>
                      </a:r>
                      <a:endParaRPr sz="2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5D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i="0" lang="es-A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Ejemplo CSS</a:t>
                      </a:r>
                      <a:endParaRPr sz="2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5D1D"/>
                    </a:solidFill>
                  </a:tcPr>
                </a:tc>
              </a:tr>
              <a:tr h="94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Tipo</a:t>
                      </a:r>
                      <a:endParaRPr sz="2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&lt;p&gt;</a:t>
                      </a:r>
                      <a:endParaRPr b="0" i="0" sz="2600" u="none" cap="none" strike="noStrik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 b="0" i="0" sz="2600" u="none" cap="none" strike="noStrik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 sz="2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 {…}</a:t>
                      </a:r>
                      <a:endParaRPr sz="2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94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Clase</a:t>
                      </a:r>
                      <a:endParaRPr sz="2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&lt;p class=</a:t>
                      </a:r>
                      <a:r>
                        <a:rPr lang="es-AR" sz="2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clase</a:t>
                      </a:r>
                      <a:r>
                        <a:rPr lang="es-AR" sz="2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b="0" i="0" sz="2600" u="none" cap="none" strike="noStrik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 b="0" i="0" sz="2600" u="none" cap="none" strike="noStrik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 sz="2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.clase {…}</a:t>
                      </a:r>
                      <a:endParaRPr sz="2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94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2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&lt;p id=</a:t>
                      </a:r>
                      <a:r>
                        <a:rPr lang="es-AR" sz="2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identif</a:t>
                      </a:r>
                      <a:r>
                        <a:rPr lang="es-AR" sz="2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b="0" i="0" sz="2600" u="none" cap="none" strike="noStrik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 b="0" i="0" sz="2600" u="none" cap="none" strike="noStrik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 sz="2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i="0" lang="es-AR" sz="2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#identif {…}</a:t>
                      </a:r>
                      <a:endParaRPr sz="2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Selectores - </a:t>
            </a:r>
            <a:r>
              <a:rPr b="1" lang="es-AR"/>
              <a:t>Tipo</a:t>
            </a:r>
            <a:endParaRPr b="1"/>
          </a:p>
        </p:txBody>
      </p:sp>
      <p:sp>
        <p:nvSpPr>
          <p:cNvPr id="446" name="Google Shape;446;p58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Son los más básicos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Funciona con los elementos sin ningún atributo especial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Hay que tratar de usarlos, cuando es posible, porque son más fáciles de manejar</a:t>
            </a:r>
            <a:endParaRPr sz="2800"/>
          </a:p>
          <a:p>
            <a:pPr indent="33147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BA1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8"/>
          <p:cNvSpPr txBox="1"/>
          <p:nvPr/>
        </p:nvSpPr>
        <p:spPr>
          <a:xfrm>
            <a:off x="573500" y="3678175"/>
            <a:ext cx="39372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b="1"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s-AR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&lt;/p&gt;						</a:t>
            </a:r>
            <a:endParaRPr sz="2000">
              <a:solidFill>
                <a:schemeClr val="lt1"/>
              </a:solidFill>
              <a:highlight>
                <a:schemeClr val="accent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latin typeface="Consolas"/>
                <a:ea typeface="Consolas"/>
                <a:cs typeface="Consolas"/>
                <a:sym typeface="Consolas"/>
              </a:rPr>
              <a:t>CSS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s-AR" sz="2000">
                <a:latin typeface="Consolas"/>
                <a:ea typeface="Consolas"/>
                <a:cs typeface="Consolas"/>
                <a:sym typeface="Consolas"/>
              </a:rPr>
              <a:t> {...}</a:t>
            </a:r>
            <a:r>
              <a:rPr b="1" lang="es-AR" sz="2000">
                <a:latin typeface="Consolas"/>
                <a:ea typeface="Consolas"/>
                <a:cs typeface="Consolas"/>
                <a:sym typeface="Consolas"/>
              </a:rPr>
              <a:t>						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Selectores - </a:t>
            </a:r>
            <a:r>
              <a:rPr b="1" lang="es-AR"/>
              <a:t>Clase</a:t>
            </a:r>
            <a:endParaRPr b="1"/>
          </a:p>
        </p:txBody>
      </p:sp>
      <p:sp>
        <p:nvSpPr>
          <p:cNvPr id="453" name="Google Shape;453;p59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s-AR" sz="2700"/>
              <a:t>Permite ponerle el mismo estilo a una lista de elementos, agregándole el atributo class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s-AR" sz="2700"/>
              <a:t>Las clases se escriben en CSS poniendo un punto . adelante del nombre de la clase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s-AR" sz="2700"/>
              <a:t>Está permitido usar la misma clase en múltiples elementos en la misma página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s-AR" sz="2700"/>
              <a:t>Está permitido usar más de una clase por elemento</a:t>
            </a:r>
            <a:endParaRPr sz="2700"/>
          </a:p>
          <a:p>
            <a:pPr indent="33147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54" name="Google Shape;454;p59"/>
          <p:cNvSpPr txBox="1"/>
          <p:nvPr/>
        </p:nvSpPr>
        <p:spPr>
          <a:xfrm>
            <a:off x="573500" y="4195425"/>
            <a:ext cx="82287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b="1"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 </a:t>
            </a:r>
            <a:r>
              <a:rPr lang="es-AR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AR" sz="20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"clase"&gt;</a:t>
            </a:r>
            <a:r>
              <a:rPr lang="es-AR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 </a:t>
            </a:r>
            <a:r>
              <a:rPr lang="es-AR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AR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"clase1 clase2"&gt;</a:t>
            </a:r>
            <a:r>
              <a:rPr lang="es-AR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&lt;/p&gt;				</a:t>
            </a:r>
            <a:endParaRPr sz="2000">
              <a:solidFill>
                <a:schemeClr val="lt1"/>
              </a:solidFill>
              <a:highlight>
                <a:schemeClr val="accent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latin typeface="Consolas"/>
                <a:ea typeface="Consolas"/>
                <a:cs typeface="Consolas"/>
                <a:sym typeface="Consolas"/>
              </a:rPr>
              <a:t>CSS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.clase</a:t>
            </a:r>
            <a:r>
              <a:rPr b="1" lang="es-AR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2000">
                <a:latin typeface="Consolas"/>
                <a:ea typeface="Consolas"/>
                <a:cs typeface="Consolas"/>
                <a:sym typeface="Consolas"/>
              </a:rPr>
              <a:t>{...}</a:t>
            </a:r>
            <a:r>
              <a:rPr b="1" lang="es-AR" sz="2000">
                <a:latin typeface="Consolas"/>
                <a:ea typeface="Consolas"/>
                <a:cs typeface="Consolas"/>
                <a:sym typeface="Consolas"/>
              </a:rPr>
              <a:t>							</a:t>
            </a:r>
            <a:r>
              <a:rPr lang="es-AR" sz="2000">
                <a:solidFill>
                  <a:schemeClr val="lt1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Selectores - </a:t>
            </a:r>
            <a:r>
              <a:rPr b="1" lang="es-AR"/>
              <a:t>Id</a:t>
            </a:r>
            <a:endParaRPr b="1"/>
          </a:p>
        </p:txBody>
      </p:sp>
      <p:sp>
        <p:nvSpPr>
          <p:cNvPr id="460" name="Google Shape;460;p60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Son parecidos a los selectores de clases, pero son utilizados solo para </a:t>
            </a:r>
            <a:r>
              <a:rPr b="1" lang="es-AR" sz="2800">
                <a:solidFill>
                  <a:schemeClr val="dk2"/>
                </a:solidFill>
              </a:rPr>
              <a:t>UN ÚNICO</a:t>
            </a:r>
            <a:r>
              <a:rPr lang="es-AR" sz="2800"/>
              <a:t> elemento por página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Usan un atributo id en el elemento HTML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Se escriben con un # delante del id en el css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61" name="Google Shape;461;p60"/>
          <p:cNvSpPr txBox="1"/>
          <p:nvPr/>
        </p:nvSpPr>
        <p:spPr>
          <a:xfrm>
            <a:off x="609600" y="4228775"/>
            <a:ext cx="78897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b="1"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 </a:t>
            </a:r>
            <a:r>
              <a:rPr lang="es-AR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AR" sz="20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"identif"&gt;</a:t>
            </a:r>
            <a:r>
              <a:rPr lang="es-AR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&lt;/p&gt;				</a:t>
            </a:r>
            <a:endParaRPr sz="2000">
              <a:solidFill>
                <a:schemeClr val="lt1"/>
              </a:solidFill>
              <a:highlight>
                <a:schemeClr val="accent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>
                <a:latin typeface="Consolas"/>
                <a:ea typeface="Consolas"/>
                <a:cs typeface="Consolas"/>
                <a:sym typeface="Consolas"/>
              </a:rPr>
              <a:t>CSS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#identif</a:t>
            </a:r>
            <a:r>
              <a:rPr b="1" lang="es-AR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2000">
                <a:latin typeface="Consolas"/>
                <a:ea typeface="Consolas"/>
                <a:cs typeface="Consolas"/>
                <a:sym typeface="Consolas"/>
              </a:rPr>
              <a:t>{...}</a:t>
            </a:r>
            <a:r>
              <a:rPr b="1" lang="es-AR" sz="2000">
                <a:latin typeface="Consolas"/>
                <a:ea typeface="Consolas"/>
                <a:cs typeface="Consolas"/>
                <a:sym typeface="Consolas"/>
              </a:rPr>
              <a:t>							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2" name="Google Shape;4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425" y="3718975"/>
            <a:ext cx="1044625" cy="9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0"/>
          <p:cNvSpPr txBox="1"/>
          <p:nvPr/>
        </p:nvSpPr>
        <p:spPr>
          <a:xfrm>
            <a:off x="4477875" y="4760250"/>
            <a:ext cx="46662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 usan muy poco, para elementos específicos que siempre van a ser únicos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Fondo</a:t>
            </a:r>
            <a:endParaRPr/>
          </a:p>
        </p:txBody>
      </p:sp>
      <p:sp>
        <p:nvSpPr>
          <p:cNvPr id="469" name="Google Shape;469;p61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La propiedad  background-color especifica el color de fondo de un elemento.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El fondo de una página se define en el selector body.</a:t>
            </a:r>
            <a:endParaRPr sz="2800"/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D4D4D4"/>
              </a:solidFill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2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2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u="sng">
                <a:solidFill>
                  <a:schemeClr val="hlink"/>
                </a:solidFill>
                <a:hlinkClick r:id="rId3"/>
              </a:rPr>
              <a:t>https://developer.mozilla.org/en/docs/Web/CSS/background-color</a:t>
            </a:r>
            <a:endParaRPr sz="1400">
              <a:solidFill>
                <a:srgbClr val="4BA1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BA173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Colores</a:t>
            </a:r>
            <a:endParaRPr/>
          </a:p>
        </p:txBody>
      </p:sp>
      <p:sp>
        <p:nvSpPr>
          <p:cNvPr id="475" name="Google Shape;475;p62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/>
              <a:t>Los colores en css se pueden especificar: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HEX - "#ff0000" o </a:t>
            </a:r>
            <a:r>
              <a:rPr lang="es-AR" sz="2800">
                <a:solidFill>
                  <a:schemeClr val="dk1"/>
                </a:solidFill>
              </a:rPr>
              <a:t>"#f00"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RGB - "rgb(255,0,0)"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Nombre de color - "red"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/>
              <a:t>Una lista de todos los colores se puede encontrar en: </a:t>
            </a:r>
            <a:r>
              <a:rPr lang="es-AR" sz="2800" u="sng">
                <a:solidFill>
                  <a:schemeClr val="hlink"/>
                </a:solidFill>
                <a:hlinkClick r:id="rId3"/>
              </a:rPr>
              <a:t>CSS Color Values</a:t>
            </a:r>
            <a:r>
              <a:rPr lang="es-AR" sz="2800"/>
              <a:t>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33147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76" name="Google Shape;47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50" y="3951690"/>
            <a:ext cx="8323250" cy="2538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83600" y="215250"/>
            <a:ext cx="8176800" cy="16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Pregunta</a:t>
            </a:r>
            <a:endParaRPr/>
          </a:p>
        </p:txBody>
      </p:sp>
      <p:sp>
        <p:nvSpPr>
          <p:cNvPr id="120" name="Google Shape;120;p18"/>
          <p:cNvSpPr txBox="1"/>
          <p:nvPr>
            <p:ph idx="4294967295" type="body"/>
          </p:nvPr>
        </p:nvSpPr>
        <p:spPr>
          <a:xfrm>
            <a:off x="311700" y="2333124"/>
            <a:ext cx="8520600" cy="29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/>
              <a:t>¿Qué pasa si a cualquier página web le sacamos el archivo css?</a:t>
            </a:r>
            <a:endParaRPr sz="6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Herramientas: Paleta de Colores</a:t>
            </a:r>
            <a:endParaRPr/>
          </a:p>
        </p:txBody>
      </p:sp>
      <p:sp>
        <p:nvSpPr>
          <p:cNvPr id="482" name="Google Shape;482;p63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u="sng">
                <a:solidFill>
                  <a:schemeClr val="hlink"/>
                </a:solidFill>
                <a:hlinkClick r:id="rId3"/>
              </a:rPr>
              <a:t>http://www.color-hex.com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u="sng">
                <a:solidFill>
                  <a:schemeClr val="hlink"/>
                </a:solidFill>
                <a:hlinkClick r:id="rId4"/>
              </a:rPr>
              <a:t>http://www.colorschemer.com/online.html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hlinkClick r:id="rId5"/>
              </a:rPr>
              <a:t>http://paletton.com/</a:t>
            </a:r>
            <a:r>
              <a:rPr lang="es-AR"/>
              <a:t> </a:t>
            </a:r>
            <a:endParaRPr/>
          </a:p>
        </p:txBody>
      </p:sp>
      <p:pic>
        <p:nvPicPr>
          <p:cNvPr id="483" name="Google Shape;48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9549" y="3100049"/>
            <a:ext cx="5052750" cy="35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3"/>
          <p:cNvSpPr/>
          <p:nvPr/>
        </p:nvSpPr>
        <p:spPr>
          <a:xfrm>
            <a:off x="4772905" y="4129501"/>
            <a:ext cx="519300" cy="41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3"/>
          <p:cNvSpPr/>
          <p:nvPr/>
        </p:nvSpPr>
        <p:spPr>
          <a:xfrm>
            <a:off x="4339513" y="3522771"/>
            <a:ext cx="519300" cy="41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3"/>
          <p:cNvSpPr/>
          <p:nvPr/>
        </p:nvSpPr>
        <p:spPr>
          <a:xfrm>
            <a:off x="4859601" y="4945721"/>
            <a:ext cx="345900" cy="26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3"/>
          <p:cNvSpPr/>
          <p:nvPr/>
        </p:nvSpPr>
        <p:spPr>
          <a:xfrm>
            <a:off x="5444649" y="5064306"/>
            <a:ext cx="519300" cy="41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3"/>
          <p:cNvSpPr/>
          <p:nvPr/>
        </p:nvSpPr>
        <p:spPr>
          <a:xfrm>
            <a:off x="4621249" y="4736232"/>
            <a:ext cx="345900" cy="26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3"/>
          <p:cNvSpPr/>
          <p:nvPr/>
        </p:nvSpPr>
        <p:spPr>
          <a:xfrm>
            <a:off x="8088311" y="3576343"/>
            <a:ext cx="519300" cy="41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3"/>
          <p:cNvSpPr/>
          <p:nvPr/>
        </p:nvSpPr>
        <p:spPr>
          <a:xfrm>
            <a:off x="6542568" y="6130300"/>
            <a:ext cx="2123700" cy="49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Fondo - </a:t>
            </a:r>
            <a:r>
              <a:rPr b="1" lang="es-AR"/>
              <a:t>Imágenes</a:t>
            </a:r>
            <a:endParaRPr b="1"/>
          </a:p>
        </p:txBody>
      </p:sp>
      <p:sp>
        <p:nvSpPr>
          <p:cNvPr id="496" name="Google Shape;496;p64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Se puede usar una imagen de fondo.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La propiedad es </a:t>
            </a:r>
            <a:r>
              <a:rPr lang="es-AR" sz="2800"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Por defecto la imagen se repite para cubrir todo el fondo.</a:t>
            </a:r>
            <a:endParaRPr sz="28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2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background-image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AR" sz="2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-AR" sz="2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imagen.jpg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sz="2800">
              <a:solidFill>
                <a:srgbClr val="D7BA7D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u="sng">
                <a:solidFill>
                  <a:schemeClr val="hlink"/>
                </a:solidFill>
                <a:hlinkClick r:id="rId3"/>
              </a:rPr>
              <a:t>https://developer.mozilla.org/en/docs/Web/CSS/background-image</a:t>
            </a:r>
            <a:endParaRPr sz="1400">
              <a:solidFill>
                <a:srgbClr val="4BA1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BA173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Fast </a:t>
            </a:r>
            <a:r>
              <a:rPr lang="es-AR"/>
              <a:t>Forward</a:t>
            </a:r>
            <a:endParaRPr/>
          </a:p>
        </p:txBody>
      </p:sp>
      <p:sp>
        <p:nvSpPr>
          <p:cNvPr id="502" name="Google Shape;502;p65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Si ves este icono son cosas que en la clase pasamos medio </a:t>
            </a:r>
            <a:r>
              <a:rPr lang="es-AR"/>
              <a:t>rápido</a:t>
            </a:r>
            <a:r>
              <a:rPr lang="es-AR"/>
              <a:t> porque: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Es más de lo mismo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Son demasiados detalles para una primera aproximación al tema (se los dejamos para que revisen </a:t>
            </a:r>
            <a:r>
              <a:rPr lang="es-AR"/>
              <a:t>después</a:t>
            </a:r>
            <a:r>
              <a:rPr lang="es-AR"/>
              <a:t>)</a:t>
            </a:r>
            <a:endParaRPr/>
          </a:p>
        </p:txBody>
      </p:sp>
      <p:pic>
        <p:nvPicPr>
          <p:cNvPr id="503" name="Google Shape;5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375" y="24163"/>
            <a:ext cx="598476" cy="5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25" y="3252076"/>
            <a:ext cx="3177050" cy="31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Fondo - </a:t>
            </a:r>
            <a:r>
              <a:rPr b="1" lang="es-AR"/>
              <a:t>Imágenes</a:t>
            </a:r>
            <a:endParaRPr b="1"/>
          </a:p>
        </p:txBody>
      </p:sp>
      <p:sp>
        <p:nvSpPr>
          <p:cNvPr id="510" name="Google Shape;510;p66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Cuando se usa una imagen de fondo, hay que tratar de que no interfiera con el texto.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Para que la imagen no se repita, hay que usar la propiedad background-repeat.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2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background-image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AR" sz="2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-AR" sz="2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imagen.jpg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2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background-repeat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AR" sz="2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no-repeat</a:t>
            </a: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2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800">
              <a:solidFill>
                <a:srgbClr val="D7BA7D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BA1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BA1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BA173"/>
              </a:solidFill>
            </a:endParaRPr>
          </a:p>
        </p:txBody>
      </p:sp>
      <p:pic>
        <p:nvPicPr>
          <p:cNvPr id="511" name="Google Shape;51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375" y="24163"/>
            <a:ext cx="598476" cy="5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6"/>
          <p:cNvSpPr txBox="1"/>
          <p:nvPr/>
        </p:nvSpPr>
        <p:spPr>
          <a:xfrm>
            <a:off x="3294450" y="6566250"/>
            <a:ext cx="5849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hlinkClick r:id="rId4"/>
              </a:rPr>
              <a:t>https://developer.mozilla.org/en-US/docs/Web/CSS/background-repeat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Propiedades Texto - </a:t>
            </a:r>
            <a:r>
              <a:rPr b="1" lang="es-AR"/>
              <a:t>Alineación</a:t>
            </a:r>
            <a:endParaRPr b="1"/>
          </a:p>
        </p:txBody>
      </p:sp>
      <p:sp>
        <p:nvSpPr>
          <p:cNvPr id="518" name="Google Shape;518;p67"/>
          <p:cNvSpPr txBox="1"/>
          <p:nvPr>
            <p:ph idx="1" type="body"/>
          </p:nvPr>
        </p:nvSpPr>
        <p:spPr>
          <a:xfrm>
            <a:off x="311700" y="721450"/>
            <a:ext cx="85206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La propiedad </a:t>
            </a:r>
            <a:r>
              <a:rPr b="1" lang="es-AR">
                <a:solidFill>
                  <a:schemeClr val="dk2"/>
                </a:solidFill>
              </a:rPr>
              <a:t>text-align</a:t>
            </a:r>
            <a:r>
              <a:rPr lang="es-AR"/>
              <a:t> es usada para alinear horizontalmente.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Puede ser: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Centrado (text-align: center)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Derecha (text-align: right)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Izquierda (text-align: left)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Justificado (text-align: justify)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7"/>
          <p:cNvSpPr txBox="1"/>
          <p:nvPr/>
        </p:nvSpPr>
        <p:spPr>
          <a:xfrm>
            <a:off x="1772500" y="3939325"/>
            <a:ext cx="61530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.texto_derecha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0" name="Google Shape;520;p67"/>
          <p:cNvSpPr txBox="1"/>
          <p:nvPr/>
        </p:nvSpPr>
        <p:spPr>
          <a:xfrm>
            <a:off x="4009000" y="6454900"/>
            <a:ext cx="5135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hlinkClick r:id="rId3"/>
              </a:rPr>
              <a:t>https://developer.mozilla.org/en-US/docs/Web/CSS/text-align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1375" y="24163"/>
            <a:ext cx="598476" cy="5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8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Propiedades Texto - </a:t>
            </a:r>
            <a:r>
              <a:rPr b="1" lang="es-AR"/>
              <a:t>Decorations</a:t>
            </a:r>
            <a:endParaRPr b="1"/>
          </a:p>
        </p:txBody>
      </p:sp>
      <p:sp>
        <p:nvSpPr>
          <p:cNvPr id="527" name="Google Shape;527;p68"/>
          <p:cNvSpPr txBox="1"/>
          <p:nvPr>
            <p:ph idx="1" type="body"/>
          </p:nvPr>
        </p:nvSpPr>
        <p:spPr>
          <a:xfrm>
            <a:off x="311700" y="721449"/>
            <a:ext cx="8569500" cy="24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La propiedad </a:t>
            </a:r>
            <a:r>
              <a:rPr b="1" lang="es-AR">
                <a:solidFill>
                  <a:schemeClr val="dk2"/>
                </a:solidFill>
              </a:rPr>
              <a:t>text-decoration</a:t>
            </a:r>
            <a:r>
              <a:rPr lang="es-AR"/>
              <a:t> es usada para eliminar o agregar alguna decoración al texto.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Mayormente se usa para eliminar el subrayado a los links.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AR">
                <a:solidFill>
                  <a:schemeClr val="dk2"/>
                </a:solidFill>
              </a:rPr>
              <a:t>No es recomendable subrayar texto en las paginas, posible confusión con links</a:t>
            </a:r>
            <a:r>
              <a:rPr lang="es-A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75" y="2462575"/>
            <a:ext cx="438950" cy="3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1375" y="24163"/>
            <a:ext cx="598476" cy="5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8"/>
          <p:cNvSpPr txBox="1"/>
          <p:nvPr/>
        </p:nvSpPr>
        <p:spPr>
          <a:xfrm>
            <a:off x="2465450" y="3997475"/>
            <a:ext cx="44721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overline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line-through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underline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h4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blink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>
              <a:solidFill>
                <a:srgbClr val="D7BA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3322275" y="6518700"/>
            <a:ext cx="5821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hlinkClick r:id="rId5"/>
              </a:rPr>
              <a:t>https://developer.mozilla.org/en-US/docs/Web/CSS/text-decoration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9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Propiedades Texto - </a:t>
            </a:r>
            <a:r>
              <a:rPr b="1" lang="es-AR"/>
              <a:t>Transform</a:t>
            </a:r>
            <a:endParaRPr b="1"/>
          </a:p>
        </p:txBody>
      </p:sp>
      <p:sp>
        <p:nvSpPr>
          <p:cNvPr id="537" name="Google Shape;537;p69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La propiedad </a:t>
            </a:r>
            <a:r>
              <a:rPr b="1" lang="es-AR">
                <a:solidFill>
                  <a:schemeClr val="dk2"/>
                </a:solidFill>
              </a:rPr>
              <a:t>text-transform</a:t>
            </a:r>
            <a:r>
              <a:rPr lang="es-AR"/>
              <a:t> es usada para especificar las mayúsculas, minúsculas o capitalizado en un texto.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http://www.w3schools.com/css/css_text.as</a:t>
            </a:r>
            <a:r>
              <a:rPr lang="es-AR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j_text_transform_nav.png" id="538" name="Google Shape;53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3400" y="2004813"/>
            <a:ext cx="35623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1375" y="24163"/>
            <a:ext cx="598476" cy="5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9"/>
          <p:cNvSpPr txBox="1"/>
          <p:nvPr/>
        </p:nvSpPr>
        <p:spPr>
          <a:xfrm>
            <a:off x="273175" y="3075675"/>
            <a:ext cx="51963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&lt;title&gt;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Titulo de la pagina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&lt;/title&gt;</a:t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&lt;link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"stylesheet"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"estilo.css"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"mayuscula"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este es un parrafo en mayuscula 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"minuscula"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EsTe eS un PARRAFO en MINUSCULA 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AR" sz="10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A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"capitalizado"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este es un parrafo capitalizado </a:t>
            </a: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r>
              <a:rPr b="1" lang="es-A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1" name="Google Shape;541;p69"/>
          <p:cNvSpPr txBox="1"/>
          <p:nvPr/>
        </p:nvSpPr>
        <p:spPr>
          <a:xfrm>
            <a:off x="491850" y="1740350"/>
            <a:ext cx="49017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.mayuscula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s-A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text-transform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uppercase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.minuscula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s-A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text-transform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lowercase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.capitalizado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s-A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text-transform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capitalize</a:t>
            </a:r>
            <a:r>
              <a:rPr b="1" lang="es-A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0"/>
          <p:cNvSpPr/>
          <p:nvPr/>
        </p:nvSpPr>
        <p:spPr>
          <a:xfrm>
            <a:off x="755650" y="188913"/>
            <a:ext cx="7272300" cy="6362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Listas </a:t>
            </a:r>
            <a:r>
              <a:rPr lang="es-AR"/>
              <a:t>(y  ñ) </a:t>
            </a:r>
            <a:r>
              <a:rPr lang="es-AR"/>
              <a:t>en HTML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>
                <a:solidFill>
                  <a:schemeClr val="dk1"/>
                </a:solidFill>
              </a:rPr>
              <a:t>Cuando se realiza una lista o enumeración se emplean listas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Listas ordenadas 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AR" sz="2800">
                <a:solidFill>
                  <a:schemeClr val="dk1"/>
                </a:solidFill>
              </a:rPr>
              <a:t>Listas desordenadas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2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Listas - Tipos</a:t>
            </a:r>
            <a:endParaRPr/>
          </a:p>
        </p:txBody>
      </p:sp>
      <p:pic>
        <p:nvPicPr>
          <p:cNvPr descr="ej_listas_nav.png" id="558" name="Google Shape;5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963" y="1951963"/>
            <a:ext cx="374332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2"/>
          <p:cNvSpPr txBox="1"/>
          <p:nvPr/>
        </p:nvSpPr>
        <p:spPr>
          <a:xfrm>
            <a:off x="3961300" y="6191800"/>
            <a:ext cx="5182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https://developer.mozilla.org/en/docs/Web/HTML/Element/ul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https://developer.mozilla.org/en-US/docs/Web/HTML/Element/ol</a:t>
            </a:r>
            <a:endParaRPr/>
          </a:p>
        </p:txBody>
      </p:sp>
      <p:sp>
        <p:nvSpPr>
          <p:cNvPr id="560" name="Google Shape;560;p72"/>
          <p:cNvSpPr txBox="1"/>
          <p:nvPr/>
        </p:nvSpPr>
        <p:spPr>
          <a:xfrm>
            <a:off x="186825" y="6340125"/>
            <a:ext cx="36201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hlinkClick r:id="rId6"/>
              </a:rPr>
              <a:t>http://codepen.io/webUnicen/pen/YZaEPJ</a:t>
            </a:r>
            <a:r>
              <a:rPr lang="es-AR"/>
              <a:t> </a:t>
            </a:r>
            <a:endParaRPr/>
          </a:p>
        </p:txBody>
      </p:sp>
      <p:sp>
        <p:nvSpPr>
          <p:cNvPr id="561" name="Google Shape;561;p72"/>
          <p:cNvSpPr txBox="1"/>
          <p:nvPr/>
        </p:nvSpPr>
        <p:spPr>
          <a:xfrm>
            <a:off x="311700" y="2672575"/>
            <a:ext cx="3967800" cy="3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Ejemplo de lista sin orden (unorder list):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Cafe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Te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Coca Cola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Ejemplo de lista ordenada (ordered list):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&lt;ol&gt;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Cafe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Te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Coca Cola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&lt;/ol&gt;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Ejemplo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4427538" y="1916113"/>
            <a:ext cx="4321200" cy="4557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95288" y="2276475"/>
            <a:ext cx="3456000" cy="327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/>
              <a:t>La propiedades de listas de CSS permiten: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Diferentes viñetas para Listas no ordenadas, listas ordenadas o imágenes para viñetas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14986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567" name="Google Shape;567;p73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Listas - CSS de </a:t>
            </a:r>
            <a:r>
              <a:rPr b="1" lang="es-AR"/>
              <a:t>Viñetas</a:t>
            </a:r>
            <a:endParaRPr b="1"/>
          </a:p>
        </p:txBody>
      </p:sp>
      <p:sp>
        <p:nvSpPr>
          <p:cNvPr id="568" name="Google Shape;568;p73"/>
          <p:cNvSpPr txBox="1"/>
          <p:nvPr/>
        </p:nvSpPr>
        <p:spPr>
          <a:xfrm>
            <a:off x="5499600" y="6419275"/>
            <a:ext cx="36444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hlinkClick r:id="rId3"/>
              </a:rPr>
              <a:t>http://www.w3schools.com/css/css_list.asp</a:t>
            </a:r>
            <a:endParaRPr/>
          </a:p>
        </p:txBody>
      </p:sp>
      <p:sp>
        <p:nvSpPr>
          <p:cNvPr id="569" name="Google Shape;569;p73"/>
          <p:cNvSpPr txBox="1"/>
          <p:nvPr/>
        </p:nvSpPr>
        <p:spPr>
          <a:xfrm>
            <a:off x="0" y="6209650"/>
            <a:ext cx="64584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Live: </a:t>
            </a:r>
            <a:r>
              <a:rPr lang="es-AR" u="sng">
                <a:solidFill>
                  <a:schemeClr val="hlink"/>
                </a:solidFill>
                <a:hlinkClick r:id="rId4"/>
              </a:rPr>
              <a:t>http://codepen.io/webUnicen/pen/yMKPag</a:t>
            </a:r>
            <a:r>
              <a:rPr lang="es-AR"/>
              <a:t> </a:t>
            </a:r>
            <a:endParaRPr/>
          </a:p>
        </p:txBody>
      </p:sp>
      <p:sp>
        <p:nvSpPr>
          <p:cNvPr id="570" name="Google Shape;570;p73"/>
          <p:cNvSpPr txBox="1"/>
          <p:nvPr/>
        </p:nvSpPr>
        <p:spPr>
          <a:xfrm>
            <a:off x="228600" y="1647750"/>
            <a:ext cx="5537100" cy="39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Ejemplo de lista sin orden (unorder list):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Cafe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Te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Coca Cola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Ejemplo de lista ordenada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(ordered list):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&lt;ol&gt;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Cafe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Te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Coca Cola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&lt;/ol&gt;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1" name="Google Shape;571;p73"/>
          <p:cNvSpPr txBox="1"/>
          <p:nvPr/>
        </p:nvSpPr>
        <p:spPr>
          <a:xfrm>
            <a:off x="2934075" y="3194225"/>
            <a:ext cx="27672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Tigre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Leon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Ejemplo de listas ordenada (ordered list):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&lt;ol&gt;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Pasto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Hormiga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Araña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&lt;/ol&gt;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72" name="Google Shape;572;p73"/>
          <p:cNvSpPr txBox="1"/>
          <p:nvPr/>
        </p:nvSpPr>
        <p:spPr>
          <a:xfrm>
            <a:off x="5669400" y="2399400"/>
            <a:ext cx="34860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list-style-type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circle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.lista_cuad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list-style-type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square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ol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list-style-type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lower-alpha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.lista_imag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list-style-image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s-A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'img.gif'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Cómo se </a:t>
            </a:r>
            <a:r>
              <a:rPr lang="es-AR"/>
              <a:t>vería</a:t>
            </a:r>
            <a:endParaRPr/>
          </a:p>
        </p:txBody>
      </p:sp>
      <p:pic>
        <p:nvPicPr>
          <p:cNvPr id="578" name="Google Shape;5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874275"/>
            <a:ext cx="5573525" cy="57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5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Caracteres Especiales</a:t>
            </a:r>
            <a:endParaRPr/>
          </a:p>
        </p:txBody>
      </p:sp>
      <p:sp>
        <p:nvSpPr>
          <p:cNvPr id="584" name="Google Shape;584;p75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/>
              <a:t>Para poder mostrar los caracteres reservados tenemos que usar unos caracteres especiales.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/>
              <a:t>&lt; &amp;lt;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/>
              <a:t>&gt; &amp;gt;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/>
              <a:t>&amp; &amp;amp;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/>
              <a:t>" &amp;quot;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/>
              <a:t>&amp;nbsp; 	//Espacio en blanco.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/>
              <a:t>© &amp;copy;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/>
              <a:t>€ &amp;euro;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/>
              <a:t>á &amp;aacute;   //igual para todas las vocales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/>
              <a:t>ñ &amp;ntilde;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/>
              <a:t>Mas Info:</a:t>
            </a:r>
            <a:r>
              <a:rPr b="1" lang="es-AR" sz="2000">
                <a:uFill>
                  <a:noFill/>
                </a:uFill>
                <a:hlinkClick r:id="rId3"/>
              </a:rPr>
              <a:t> </a:t>
            </a:r>
            <a:r>
              <a:rPr b="1" lang="es-AR" sz="2000" u="sng">
                <a:solidFill>
                  <a:schemeClr val="hlink"/>
                </a:solidFill>
                <a:hlinkClick r:id="rId4"/>
              </a:rPr>
              <a:t>http://www.w3schools.com/tags/ref_ascii.asp</a:t>
            </a:r>
            <a:endParaRPr b="1" sz="2000" u="sng">
              <a:solidFill>
                <a:schemeClr val="hlink"/>
              </a:solidFill>
              <a:hlinkClick r:id="rId5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6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Agregar a la página que venían haciendo: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s-AR" sz="2800"/>
              <a:t>Agregar listas (ordenadas y no-ordenadas) con ecuaciones de desigualdad ( 2+y&lt;x*3 )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s-AR" sz="2800"/>
              <a:t>Darle algún estilo</a:t>
            </a:r>
            <a:endParaRPr/>
          </a:p>
        </p:txBody>
      </p:sp>
      <p:sp>
        <p:nvSpPr>
          <p:cNvPr id="590" name="Google Shape;590;p7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Ejercicio</a:t>
            </a:r>
            <a:endParaRPr/>
          </a:p>
        </p:txBody>
      </p:sp>
      <p:pic>
        <p:nvPicPr>
          <p:cNvPr id="591" name="Google Shape;59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950" y="2924700"/>
            <a:ext cx="3322100" cy="36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7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Familia de Fuentes</a:t>
            </a:r>
            <a:endParaRPr b="1"/>
          </a:p>
        </p:txBody>
      </p:sp>
      <p:sp>
        <p:nvSpPr>
          <p:cNvPr id="597" name="Google Shape;597;p77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La familia de la fuente se indica con la propiedad </a:t>
            </a:r>
            <a:r>
              <a:rPr b="1" lang="es-AR">
                <a:solidFill>
                  <a:schemeClr val="dk2"/>
                </a:solidFill>
              </a:rPr>
              <a:t>font-family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La font family debería tener varias fuentes, por si el browser no soporta alguna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La primera fuente tiene que ser la que uno quiere, la última una genérica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Si el nombre de la </a:t>
            </a:r>
            <a:r>
              <a:rPr b="1" lang="es-AR"/>
              <a:t>font-family</a:t>
            </a:r>
            <a:r>
              <a:rPr lang="es-AR"/>
              <a:t> tiene más de una palabra se escribe entre comillas. Ej: "Times New Roman"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Más de una </a:t>
            </a:r>
            <a:r>
              <a:rPr b="1" lang="es-AR"/>
              <a:t>font-family</a:t>
            </a:r>
            <a:r>
              <a:rPr lang="es-AR"/>
              <a:t> se especifica separados por coma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u="sng">
                <a:solidFill>
                  <a:schemeClr val="hlink"/>
                </a:solidFill>
                <a:hlinkClick r:id="rId3"/>
              </a:rPr>
              <a:t>https://developer.mozilla.org/en-US/docs/Web/CSS/font-family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7"/>
          <p:cNvSpPr txBox="1"/>
          <p:nvPr/>
        </p:nvSpPr>
        <p:spPr>
          <a:xfrm>
            <a:off x="1145975" y="4852525"/>
            <a:ext cx="73362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AR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font-family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"Times New Roman"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-AR" sz="1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Times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-AR" sz="1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serif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8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Tipos de Fuentes</a:t>
            </a:r>
            <a:endParaRPr b="1"/>
          </a:p>
        </p:txBody>
      </p:sp>
      <p:sp>
        <p:nvSpPr>
          <p:cNvPr id="604" name="Google Shape;604;p78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Hay tipos de fuentes (familias).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8"/>
          <p:cNvSpPr txBox="1"/>
          <p:nvPr/>
        </p:nvSpPr>
        <p:spPr>
          <a:xfrm>
            <a:off x="2898400" y="2191563"/>
            <a:ext cx="39939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s-AR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Ver LT al respecto.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 rotWithShape="1">
          <a:blip r:embed="rId3">
            <a:alphaModFix/>
          </a:blip>
          <a:srcRect b="13639" l="13723" r="14689" t="14080"/>
          <a:stretch/>
        </p:blipFill>
        <p:spPr>
          <a:xfrm>
            <a:off x="490625" y="2020825"/>
            <a:ext cx="1656575" cy="1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9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Fuentes - </a:t>
            </a:r>
            <a:r>
              <a:rPr b="1" lang="es-AR"/>
              <a:t>Estilos</a:t>
            </a:r>
            <a:endParaRPr b="1"/>
          </a:p>
        </p:txBody>
      </p:sp>
      <p:sp>
        <p:nvSpPr>
          <p:cNvPr id="612" name="Google Shape;612;p79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La propiedad font-style  es usada mayormente para especificar la cursiva.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AR"/>
              <a:t>normal</a:t>
            </a:r>
            <a:r>
              <a:rPr lang="es-AR"/>
              <a:t> – El texto se muestra normal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AR"/>
              <a:t>italic</a:t>
            </a:r>
            <a:r>
              <a:rPr lang="es-AR"/>
              <a:t> – El texto se muestra en cursiva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AR"/>
              <a:t>oblique</a:t>
            </a:r>
            <a:r>
              <a:rPr lang="es-AR"/>
              <a:t> – Es como cursiva, pero menos soportado.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hlinkClick r:id="rId3"/>
              </a:rPr>
              <a:t>https://developer.mozilla.org/en-US/docs/Web/CSS/font-style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9"/>
          <p:cNvSpPr txBox="1"/>
          <p:nvPr/>
        </p:nvSpPr>
        <p:spPr>
          <a:xfrm>
            <a:off x="2083050" y="3366725"/>
            <a:ext cx="4969800" cy="1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.normal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font-style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.italic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font-style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italic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AR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.oblicua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s-AR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font-style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AR" sz="18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oblique</a:t>
            </a:r>
            <a:r>
              <a:rPr b="1" lang="es-A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Ejercicio:</a:t>
            </a:r>
            <a:endParaRPr/>
          </a:p>
        </p:txBody>
      </p:sp>
      <p:sp>
        <p:nvSpPr>
          <p:cNvPr id="619" name="Google Shape;619;p80"/>
          <p:cNvSpPr txBox="1"/>
          <p:nvPr>
            <p:ph idx="1" type="body"/>
          </p:nvPr>
        </p:nvSpPr>
        <p:spPr>
          <a:xfrm>
            <a:off x="311700" y="721450"/>
            <a:ext cx="8520600" cy="5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/>
              <a:t>Agregar a la página que venían haciendo: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Distintos colores a los títulos. Alguno ajustarlo a mayúscula.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Escribir párrafos con distinta alineación (derecha, izquierda, centrado, justificado)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Alguno de los párrafos que se vea en itálica.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AR" sz="2800"/>
              <a:t>Con las clases ya definidas escribir un párrafo centrado y en itálica</a:t>
            </a:r>
            <a:endParaRPr sz="2800"/>
          </a:p>
        </p:txBody>
      </p:sp>
      <p:pic>
        <p:nvPicPr>
          <p:cNvPr descr="NzQSHl01OBLkk.gif" id="620" name="Google Shape;6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050" y="4426800"/>
            <a:ext cx="3968250" cy="22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1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Bibliografía</a:t>
            </a:r>
            <a:endParaRPr/>
          </a:p>
        </p:txBody>
      </p:sp>
      <p:sp>
        <p:nvSpPr>
          <p:cNvPr id="626" name="Google Shape;626;p81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HTML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Standard: </a:t>
            </a:r>
            <a:r>
              <a:rPr lang="es-AR" u="sng">
                <a:solidFill>
                  <a:schemeClr val="hlink"/>
                </a:solidFill>
                <a:hlinkClick r:id="rId3"/>
              </a:rPr>
              <a:t>https://www.w3.org/TR/html5/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MDN: </a:t>
            </a:r>
            <a:r>
              <a:rPr lang="es-AR" u="sng">
                <a:solidFill>
                  <a:schemeClr val="hlink"/>
                </a:solidFill>
                <a:hlinkClick r:id="rId4"/>
              </a:rPr>
              <a:t>https://developer.mozilla.org/en-US/docs/Web/HTML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W3</a:t>
            </a:r>
            <a:r>
              <a:rPr b="1" lang="es-AR"/>
              <a:t> </a:t>
            </a:r>
            <a:r>
              <a:rPr lang="es-AR"/>
              <a:t>School: </a:t>
            </a:r>
            <a:r>
              <a:rPr lang="es-AR" u="sng">
                <a:solidFill>
                  <a:schemeClr val="hlink"/>
                </a:solidFill>
                <a:hlinkClick r:id="rId5"/>
              </a:rPr>
              <a:t>http://www.w3schools.com/html/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CSS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Standard: </a:t>
            </a:r>
            <a:r>
              <a:rPr lang="es-AR" u="sng">
                <a:solidFill>
                  <a:schemeClr val="hlink"/>
                </a:solidFill>
                <a:hlinkClick r:id="rId6"/>
              </a:rPr>
              <a:t>https://www.w3.org/Style/CSS/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MDN: </a:t>
            </a:r>
            <a:r>
              <a:rPr lang="es-AR" u="sng">
                <a:solidFill>
                  <a:schemeClr val="hlink"/>
                </a:solidFill>
                <a:hlinkClick r:id="rId7"/>
              </a:rPr>
              <a:t>https://developer.mozilla.org/en-US/docs/Web/CSS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W3 School: </a:t>
            </a:r>
            <a:r>
              <a:rPr lang="es-AR" u="sng">
                <a:solidFill>
                  <a:schemeClr val="hlink"/>
                </a:solidFill>
                <a:hlinkClick r:id="rId8"/>
              </a:rPr>
              <a:t>http://www.w3schools.com/css/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/>
              <a:t>Libros</a:t>
            </a:r>
            <a:endParaRPr b="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HTML and CSS: Design and Build Websites (</a:t>
            </a:r>
            <a:r>
              <a:rPr i="1" lang="es-AR" sz="21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Jon Duckett</a:t>
            </a:r>
            <a:r>
              <a:rPr lang="es-AR" sz="21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21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2"/>
          <p:cNvSpPr txBox="1"/>
          <p:nvPr>
            <p:ph type="title"/>
          </p:nvPr>
        </p:nvSpPr>
        <p:spPr>
          <a:xfrm>
            <a:off x="483600" y="215250"/>
            <a:ext cx="8176800" cy="16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AHORA LES TOCA PRACTICAR :D</a:t>
            </a:r>
            <a:endParaRPr/>
          </a:p>
        </p:txBody>
      </p:sp>
      <p:pic>
        <p:nvPicPr>
          <p:cNvPr descr="giphy.gif" id="632" name="Google Shape;63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238" y="1536450"/>
            <a:ext cx="2541525" cy="44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Ejemplo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05800" y="930900"/>
            <a:ext cx="86196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>
                <a:solidFill>
                  <a:schemeClr val="hlink"/>
                </a:solidFill>
                <a:hlinkClick r:id="rId3"/>
              </a:rPr>
              <a:t>http://www.csszengarden.com/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 Black"/>
              <a:buNone/>
            </a:pPr>
            <a:r>
              <a:rPr lang="es-AR"/>
              <a:t>Muestra ejemplos de distintos diseños css sobre un mismo html</a:t>
            </a:r>
            <a:endParaRPr/>
          </a:p>
        </p:txBody>
      </p:sp>
      <p:pic>
        <p:nvPicPr>
          <p:cNvPr descr="zencss_sin_css" id="134" name="Google Shape;13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375" y="2375518"/>
            <a:ext cx="3196200" cy="372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encss_con_css" id="135" name="Google Shape;13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8905" y="2026900"/>
            <a:ext cx="3546600" cy="42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5840650" y="6236700"/>
            <a:ext cx="17376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000">
                <a:latin typeface="Proxima Nova"/>
                <a:ea typeface="Proxima Nova"/>
                <a:cs typeface="Proxima Nova"/>
                <a:sym typeface="Proxima Nova"/>
              </a:rPr>
              <a:t>Con CSS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359600" y="6197500"/>
            <a:ext cx="17376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000">
                <a:latin typeface="Proxima Nova"/>
                <a:ea typeface="Proxima Nova"/>
                <a:cs typeface="Proxima Nova"/>
                <a:sym typeface="Proxima Nova"/>
              </a:rPr>
              <a:t>Sin CSS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HTML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Veamos un HTML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230250" y="1190900"/>
            <a:ext cx="4095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u="sng">
                <a:solidFill>
                  <a:schemeClr val="hlink"/>
                </a:solidFill>
                <a:hlinkClick r:id="rId3"/>
              </a:rPr>
              <a:t>http://www.alvista.com/</a:t>
            </a:r>
            <a:r>
              <a:rPr lang="es-AR" sz="2400"/>
              <a:t> </a:t>
            </a:r>
            <a:endParaRPr sz="24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375" y="2087425"/>
            <a:ext cx="600075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bs2018_v3">
  <a:themeElements>
    <a:clrScheme name="Hardcover">
      <a:dk1>
        <a:srgbClr val="000000"/>
      </a:dk1>
      <a:lt1>
        <a:srgbClr val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